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sldIdLst>
    <p:sldId id="283" r:id="rId5"/>
    <p:sldId id="284" r:id="rId6"/>
    <p:sldId id="256" r:id="rId7"/>
    <p:sldId id="257" r:id="rId8"/>
    <p:sldId id="285" r:id="rId9"/>
    <p:sldId id="258" r:id="rId10"/>
    <p:sldId id="270" r:id="rId11"/>
    <p:sldId id="259" r:id="rId12"/>
    <p:sldId id="271" r:id="rId13"/>
    <p:sldId id="272" r:id="rId14"/>
    <p:sldId id="260" r:id="rId15"/>
    <p:sldId id="261" r:id="rId16"/>
    <p:sldId id="274" r:id="rId17"/>
    <p:sldId id="273" r:id="rId18"/>
    <p:sldId id="262" r:id="rId19"/>
    <p:sldId id="263" r:id="rId20"/>
    <p:sldId id="276" r:id="rId21"/>
    <p:sldId id="275" r:id="rId22"/>
    <p:sldId id="277" r:id="rId23"/>
    <p:sldId id="264" r:id="rId24"/>
    <p:sldId id="265" r:id="rId25"/>
    <p:sldId id="266" r:id="rId26"/>
    <p:sldId id="278" r:id="rId27"/>
    <p:sldId id="279" r:id="rId28"/>
    <p:sldId id="267" r:id="rId29"/>
    <p:sldId id="268" r:id="rId30"/>
    <p:sldId id="280" r:id="rId31"/>
    <p:sldId id="281" r:id="rId32"/>
    <p:sldId id="282" r:id="rId33"/>
    <p:sldId id="269"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0AA8B23-28D6-9B66-8055-A12CA3DC0D52}" v="2" dt="2023-06-28T17:29:36.131"/>
    <p1510:client id="{46C6E671-7225-48E4-9692-B9CD065702B4}" v="1" dt="2023-08-09T10:07:41.977"/>
    <p1510:client id="{57120706-E130-4EED-88C9-676763CBCA06}" v="5" dt="2023-07-03T16:37:18.884"/>
    <p1510:client id="{CB046670-06BB-4796-8FC2-ECA737291592}" v="1" dt="2023-07-03T11:53:34.157"/>
    <p1510:client id="{F75BF8D6-13ED-45E5-9224-7ECA9FA706B7}" v="3" dt="2023-07-04T02:41:37.27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microsoft.com/office/2016/11/relationships/changesInfo" Target="changesInfos/changesInfo1.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theme" Target="theme/theme1.xml"/><Relationship Id="rId40"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AKI TULASI SRI SANJANA 21BCE9524" userId="S::tulasisri.21bce9524@vitapstudent.ac.in::d2fb71db-453a-46c7-87e2-18f855f64180" providerId="AD" clId="Web-{10AA8B23-28D6-9B66-8055-A12CA3DC0D52}"/>
    <pc:docChg chg="sldOrd">
      <pc:chgData name="KAKI TULASI SRI SANJANA 21BCE9524" userId="S::tulasisri.21bce9524@vitapstudent.ac.in::d2fb71db-453a-46c7-87e2-18f855f64180" providerId="AD" clId="Web-{10AA8B23-28D6-9B66-8055-A12CA3DC0D52}" dt="2023-06-28T17:29:36.131" v="1"/>
      <pc:docMkLst>
        <pc:docMk/>
      </pc:docMkLst>
      <pc:sldChg chg="ord">
        <pc:chgData name="KAKI TULASI SRI SANJANA 21BCE9524" userId="S::tulasisri.21bce9524@vitapstudent.ac.in::d2fb71db-453a-46c7-87e2-18f855f64180" providerId="AD" clId="Web-{10AA8B23-28D6-9B66-8055-A12CA3DC0D52}" dt="2023-06-28T17:29:36.131" v="1"/>
        <pc:sldMkLst>
          <pc:docMk/>
          <pc:sldMk cId="2190177324" sldId="284"/>
        </pc:sldMkLst>
      </pc:sldChg>
    </pc:docChg>
  </pc:docChgLst>
  <pc:docChgLst>
    <pc:chgData name="GANDIKOTA VIVEKVARDHAN 21BCE7757" userId="S::vivekvardhan.21bce7757@vitapstudent.ac.in::3a4cbcd0-b468-4ac3-b395-4b654df857e1" providerId="AD" clId="Web-{CB046670-06BB-4796-8FC2-ECA737291592}"/>
    <pc:docChg chg="modSld">
      <pc:chgData name="GANDIKOTA VIVEKVARDHAN 21BCE7757" userId="S::vivekvardhan.21bce7757@vitapstudent.ac.in::3a4cbcd0-b468-4ac3-b395-4b654df857e1" providerId="AD" clId="Web-{CB046670-06BB-4796-8FC2-ECA737291592}" dt="2023-07-03T11:53:34.157" v="0" actId="1076"/>
      <pc:docMkLst>
        <pc:docMk/>
      </pc:docMkLst>
      <pc:sldChg chg="modSp">
        <pc:chgData name="GANDIKOTA VIVEKVARDHAN 21BCE7757" userId="S::vivekvardhan.21bce7757@vitapstudent.ac.in::3a4cbcd0-b468-4ac3-b395-4b654df857e1" providerId="AD" clId="Web-{CB046670-06BB-4796-8FC2-ECA737291592}" dt="2023-07-03T11:53:34.157" v="0" actId="1076"/>
        <pc:sldMkLst>
          <pc:docMk/>
          <pc:sldMk cId="3711840797" sldId="270"/>
        </pc:sldMkLst>
        <pc:picChg chg="mod">
          <ac:chgData name="GANDIKOTA VIVEKVARDHAN 21BCE7757" userId="S::vivekvardhan.21bce7757@vitapstudent.ac.in::3a4cbcd0-b468-4ac3-b395-4b654df857e1" providerId="AD" clId="Web-{CB046670-06BB-4796-8FC2-ECA737291592}" dt="2023-07-03T11:53:34.157" v="0" actId="1076"/>
          <ac:picMkLst>
            <pc:docMk/>
            <pc:sldMk cId="3711840797" sldId="270"/>
            <ac:picMk id="1026" creationId="{583E1B40-51C2-36DC-28ED-81A2D5BC1BEB}"/>
          </ac:picMkLst>
        </pc:picChg>
      </pc:sldChg>
    </pc:docChg>
  </pc:docChgLst>
  <pc:docChgLst>
    <pc:chgData name="GARIKIPATI VENKATA GUNA CHAITANYA 21BCE7607" userId="S::chaitanya.21bce7607@vitapstudent.ac.in::61abc532-046a-49a7-9ad1-e1bb0ac8a644" providerId="AD" clId="Web-{57120706-E130-4EED-88C9-676763CBCA06}"/>
    <pc:docChg chg="modSld">
      <pc:chgData name="GARIKIPATI VENKATA GUNA CHAITANYA 21BCE7607" userId="S::chaitanya.21bce7607@vitapstudent.ac.in::61abc532-046a-49a7-9ad1-e1bb0ac8a644" providerId="AD" clId="Web-{57120706-E130-4EED-88C9-676763CBCA06}" dt="2023-07-03T16:37:18.884" v="4" actId="1076"/>
      <pc:docMkLst>
        <pc:docMk/>
      </pc:docMkLst>
      <pc:sldChg chg="modSp">
        <pc:chgData name="GARIKIPATI VENKATA GUNA CHAITANYA 21BCE7607" userId="S::chaitanya.21bce7607@vitapstudent.ac.in::61abc532-046a-49a7-9ad1-e1bb0ac8a644" providerId="AD" clId="Web-{57120706-E130-4EED-88C9-676763CBCA06}" dt="2023-07-03T15:49:53.727" v="2" actId="14100"/>
        <pc:sldMkLst>
          <pc:docMk/>
          <pc:sldMk cId="2416032531" sldId="256"/>
        </pc:sldMkLst>
        <pc:picChg chg="mod">
          <ac:chgData name="GARIKIPATI VENKATA GUNA CHAITANYA 21BCE7607" userId="S::chaitanya.21bce7607@vitapstudent.ac.in::61abc532-046a-49a7-9ad1-e1bb0ac8a644" providerId="AD" clId="Web-{57120706-E130-4EED-88C9-676763CBCA06}" dt="2023-07-03T15:49:53.727" v="2" actId="14100"/>
          <ac:picMkLst>
            <pc:docMk/>
            <pc:sldMk cId="2416032531" sldId="256"/>
            <ac:picMk id="5" creationId="{61903FFB-614E-C754-E2B6-EB373C8F33BC}"/>
          </ac:picMkLst>
        </pc:picChg>
      </pc:sldChg>
      <pc:sldChg chg="modSp">
        <pc:chgData name="GARIKIPATI VENKATA GUNA CHAITANYA 21BCE7607" userId="S::chaitanya.21bce7607@vitapstudent.ac.in::61abc532-046a-49a7-9ad1-e1bb0ac8a644" providerId="AD" clId="Web-{57120706-E130-4EED-88C9-676763CBCA06}" dt="2023-07-03T15:54:16.386" v="3" actId="1076"/>
        <pc:sldMkLst>
          <pc:docMk/>
          <pc:sldMk cId="3527519552" sldId="259"/>
        </pc:sldMkLst>
        <pc:picChg chg="mod">
          <ac:chgData name="GARIKIPATI VENKATA GUNA CHAITANYA 21BCE7607" userId="S::chaitanya.21bce7607@vitapstudent.ac.in::61abc532-046a-49a7-9ad1-e1bb0ac8a644" providerId="AD" clId="Web-{57120706-E130-4EED-88C9-676763CBCA06}" dt="2023-07-03T15:54:16.386" v="3" actId="1076"/>
          <ac:picMkLst>
            <pc:docMk/>
            <pc:sldMk cId="3527519552" sldId="259"/>
            <ac:picMk id="3" creationId="{B427AD4D-AD3F-DB3A-4F83-AEE6FD06F835}"/>
          </ac:picMkLst>
        </pc:picChg>
      </pc:sldChg>
      <pc:sldChg chg="modSp">
        <pc:chgData name="GARIKIPATI VENKATA GUNA CHAITANYA 21BCE7607" userId="S::chaitanya.21bce7607@vitapstudent.ac.in::61abc532-046a-49a7-9ad1-e1bb0ac8a644" providerId="AD" clId="Web-{57120706-E130-4EED-88C9-676763CBCA06}" dt="2023-07-03T14:34:11.828" v="0" actId="14100"/>
        <pc:sldMkLst>
          <pc:docMk/>
          <pc:sldMk cId="4141673073" sldId="272"/>
        </pc:sldMkLst>
        <pc:spChg chg="mod">
          <ac:chgData name="GARIKIPATI VENKATA GUNA CHAITANYA 21BCE7607" userId="S::chaitanya.21bce7607@vitapstudent.ac.in::61abc532-046a-49a7-9ad1-e1bb0ac8a644" providerId="AD" clId="Web-{57120706-E130-4EED-88C9-676763CBCA06}" dt="2023-07-03T14:34:11.828" v="0" actId="14100"/>
          <ac:spMkLst>
            <pc:docMk/>
            <pc:sldMk cId="4141673073" sldId="272"/>
            <ac:spMk id="3" creationId="{39662505-D3C1-4B98-DBDF-382A26BC0083}"/>
          </ac:spMkLst>
        </pc:spChg>
      </pc:sldChg>
      <pc:sldChg chg="modSp">
        <pc:chgData name="GARIKIPATI VENKATA GUNA CHAITANYA 21BCE7607" userId="S::chaitanya.21bce7607@vitapstudent.ac.in::61abc532-046a-49a7-9ad1-e1bb0ac8a644" providerId="AD" clId="Web-{57120706-E130-4EED-88C9-676763CBCA06}" dt="2023-07-03T16:37:18.884" v="4" actId="1076"/>
        <pc:sldMkLst>
          <pc:docMk/>
          <pc:sldMk cId="773074901" sldId="279"/>
        </pc:sldMkLst>
        <pc:picChg chg="mod">
          <ac:chgData name="GARIKIPATI VENKATA GUNA CHAITANYA 21BCE7607" userId="S::chaitanya.21bce7607@vitapstudent.ac.in::61abc532-046a-49a7-9ad1-e1bb0ac8a644" providerId="AD" clId="Web-{57120706-E130-4EED-88C9-676763CBCA06}" dt="2023-07-03T16:37:18.884" v="4" actId="1076"/>
          <ac:picMkLst>
            <pc:docMk/>
            <pc:sldMk cId="773074901" sldId="279"/>
            <ac:picMk id="2" creationId="{6DA331C3-2E32-87CC-EBD6-D1C262B7D619}"/>
          </ac:picMkLst>
        </pc:picChg>
      </pc:sldChg>
    </pc:docChg>
  </pc:docChgLst>
  <pc:docChgLst>
    <pc:chgData name="HARSHA SAI SASAPU 21BCE8919" userId="S::harsha.21bce8919@vitapstudent.ac.in::a51711a7-9a4b-450e-b074-f73cee2b1f34" providerId="AD" clId="Web-{46C6E671-7225-48E4-9692-B9CD065702B4}"/>
    <pc:docChg chg="sldOrd">
      <pc:chgData name="HARSHA SAI SASAPU 21BCE8919" userId="S::harsha.21bce8919@vitapstudent.ac.in::a51711a7-9a4b-450e-b074-f73cee2b1f34" providerId="AD" clId="Web-{46C6E671-7225-48E4-9692-B9CD065702B4}" dt="2023-08-09T10:07:41.977" v="0"/>
      <pc:docMkLst>
        <pc:docMk/>
      </pc:docMkLst>
      <pc:sldChg chg="ord">
        <pc:chgData name="HARSHA SAI SASAPU 21BCE8919" userId="S::harsha.21bce8919@vitapstudent.ac.in::a51711a7-9a4b-450e-b074-f73cee2b1f34" providerId="AD" clId="Web-{46C6E671-7225-48E4-9692-B9CD065702B4}" dt="2023-08-09T10:07:41.977" v="0"/>
        <pc:sldMkLst>
          <pc:docMk/>
          <pc:sldMk cId="3527519552" sldId="259"/>
        </pc:sldMkLst>
      </pc:sldChg>
    </pc:docChg>
  </pc:docChgLst>
  <pc:docChgLst>
    <pc:chgData name="PIGILAM PRATHYUSHAE 21BCE9431" userId="S::prathyushae.21bce9431@vitapstudent.ac.in::8f886af3-763f-4423-8f75-ac8ecc13beb9" providerId="AD" clId="Web-{F75BF8D6-13ED-45E5-9224-7ECA9FA706B7}"/>
    <pc:docChg chg="modSld">
      <pc:chgData name="PIGILAM PRATHYUSHAE 21BCE9431" userId="S::prathyushae.21bce9431@vitapstudent.ac.in::8f886af3-763f-4423-8f75-ac8ecc13beb9" providerId="AD" clId="Web-{F75BF8D6-13ED-45E5-9224-7ECA9FA706B7}" dt="2023-07-04T02:41:37.277" v="2" actId="20577"/>
      <pc:docMkLst>
        <pc:docMk/>
      </pc:docMkLst>
      <pc:sldChg chg="modSp">
        <pc:chgData name="PIGILAM PRATHYUSHAE 21BCE9431" userId="S::prathyushae.21bce9431@vitapstudent.ac.in::8f886af3-763f-4423-8f75-ac8ecc13beb9" providerId="AD" clId="Web-{F75BF8D6-13ED-45E5-9224-7ECA9FA706B7}" dt="2023-07-04T02:41:37.277" v="2" actId="20577"/>
        <pc:sldMkLst>
          <pc:docMk/>
          <pc:sldMk cId="3863914329" sldId="283"/>
        </pc:sldMkLst>
        <pc:spChg chg="mod">
          <ac:chgData name="PIGILAM PRATHYUSHAE 21BCE9431" userId="S::prathyushae.21bce9431@vitapstudent.ac.in::8f886af3-763f-4423-8f75-ac8ecc13beb9" providerId="AD" clId="Web-{F75BF8D6-13ED-45E5-9224-7ECA9FA706B7}" dt="2023-07-04T02:41:37.277" v="2" actId="20577"/>
          <ac:spMkLst>
            <pc:docMk/>
            <pc:sldMk cId="3863914329" sldId="283"/>
            <ac:spMk id="3" creationId="{2451335C-9530-FA07-2391-B9AF03303F02}"/>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B2CB1-63BF-3BF4-6200-8FD0BFE8BDF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D314FFE1-B9D3-900F-573C-A5E56A38F1C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0E8CB790-9D50-B1B0-0BAA-789AB0E47AF0}"/>
              </a:ext>
            </a:extLst>
          </p:cNvPr>
          <p:cNvSpPr>
            <a:spLocks noGrp="1"/>
          </p:cNvSpPr>
          <p:nvPr>
            <p:ph type="dt" sz="half" idx="10"/>
          </p:nvPr>
        </p:nvSpPr>
        <p:spPr/>
        <p:txBody>
          <a:bodyPr/>
          <a:lstStyle/>
          <a:p>
            <a:fld id="{56492D45-5E85-49DD-AD14-E3B6073D25AB}" type="datetimeFigureOut">
              <a:rPr lang="en-IN" smtClean="0"/>
              <a:t>09-08-2023</a:t>
            </a:fld>
            <a:endParaRPr lang="en-IN"/>
          </a:p>
        </p:txBody>
      </p:sp>
      <p:sp>
        <p:nvSpPr>
          <p:cNvPr id="5" name="Footer Placeholder 4">
            <a:extLst>
              <a:ext uri="{FF2B5EF4-FFF2-40B4-BE49-F238E27FC236}">
                <a16:creationId xmlns:a16="http://schemas.microsoft.com/office/drawing/2014/main" id="{A95B4B35-F659-18B7-8DBB-5CB88D78D09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E3B0044-65D7-8360-53B1-3DB3BBF222D8}"/>
              </a:ext>
            </a:extLst>
          </p:cNvPr>
          <p:cNvSpPr>
            <a:spLocks noGrp="1"/>
          </p:cNvSpPr>
          <p:nvPr>
            <p:ph type="sldNum" sz="quarter" idx="12"/>
          </p:nvPr>
        </p:nvSpPr>
        <p:spPr/>
        <p:txBody>
          <a:bodyPr/>
          <a:lstStyle/>
          <a:p>
            <a:fld id="{ED84C506-6EAE-48CD-A097-6C9CA2CEC10E}" type="slidenum">
              <a:rPr lang="en-IN" smtClean="0"/>
              <a:t>‹#›</a:t>
            </a:fld>
            <a:endParaRPr lang="en-IN"/>
          </a:p>
        </p:txBody>
      </p:sp>
    </p:spTree>
    <p:extLst>
      <p:ext uri="{BB962C8B-B14F-4D97-AF65-F5344CB8AC3E}">
        <p14:creationId xmlns:p14="http://schemas.microsoft.com/office/powerpoint/2010/main" val="18249518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EA1375-36C2-FB27-63B7-0CD9ED6711A4}"/>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A6C56C40-C474-836B-F181-2E84C7D7F02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3B08289-4C96-8E36-2C92-8100204DCC6A}"/>
              </a:ext>
            </a:extLst>
          </p:cNvPr>
          <p:cNvSpPr>
            <a:spLocks noGrp="1"/>
          </p:cNvSpPr>
          <p:nvPr>
            <p:ph type="dt" sz="half" idx="10"/>
          </p:nvPr>
        </p:nvSpPr>
        <p:spPr/>
        <p:txBody>
          <a:bodyPr/>
          <a:lstStyle/>
          <a:p>
            <a:fld id="{56492D45-5E85-49DD-AD14-E3B6073D25AB}" type="datetimeFigureOut">
              <a:rPr lang="en-IN" smtClean="0"/>
              <a:t>09-08-2023</a:t>
            </a:fld>
            <a:endParaRPr lang="en-IN"/>
          </a:p>
        </p:txBody>
      </p:sp>
      <p:sp>
        <p:nvSpPr>
          <p:cNvPr id="5" name="Footer Placeholder 4">
            <a:extLst>
              <a:ext uri="{FF2B5EF4-FFF2-40B4-BE49-F238E27FC236}">
                <a16:creationId xmlns:a16="http://schemas.microsoft.com/office/drawing/2014/main" id="{4870A544-A62A-EC25-A6BD-E05A4B13AA1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B57242D-1A85-7202-6038-822416AB6739}"/>
              </a:ext>
            </a:extLst>
          </p:cNvPr>
          <p:cNvSpPr>
            <a:spLocks noGrp="1"/>
          </p:cNvSpPr>
          <p:nvPr>
            <p:ph type="sldNum" sz="quarter" idx="12"/>
          </p:nvPr>
        </p:nvSpPr>
        <p:spPr/>
        <p:txBody>
          <a:bodyPr/>
          <a:lstStyle/>
          <a:p>
            <a:fld id="{ED84C506-6EAE-48CD-A097-6C9CA2CEC10E}" type="slidenum">
              <a:rPr lang="en-IN" smtClean="0"/>
              <a:t>‹#›</a:t>
            </a:fld>
            <a:endParaRPr lang="en-IN"/>
          </a:p>
        </p:txBody>
      </p:sp>
    </p:spTree>
    <p:extLst>
      <p:ext uri="{BB962C8B-B14F-4D97-AF65-F5344CB8AC3E}">
        <p14:creationId xmlns:p14="http://schemas.microsoft.com/office/powerpoint/2010/main" val="12154731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B9E7846-E4C5-6330-9569-FC765E72296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D4701BCD-C9E2-15EB-50C9-3769E2DDAEA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0DCB716-4EBF-A759-2E66-2DFC87915445}"/>
              </a:ext>
            </a:extLst>
          </p:cNvPr>
          <p:cNvSpPr>
            <a:spLocks noGrp="1"/>
          </p:cNvSpPr>
          <p:nvPr>
            <p:ph type="dt" sz="half" idx="10"/>
          </p:nvPr>
        </p:nvSpPr>
        <p:spPr/>
        <p:txBody>
          <a:bodyPr/>
          <a:lstStyle/>
          <a:p>
            <a:fld id="{56492D45-5E85-49DD-AD14-E3B6073D25AB}" type="datetimeFigureOut">
              <a:rPr lang="en-IN" smtClean="0"/>
              <a:t>09-08-2023</a:t>
            </a:fld>
            <a:endParaRPr lang="en-IN"/>
          </a:p>
        </p:txBody>
      </p:sp>
      <p:sp>
        <p:nvSpPr>
          <p:cNvPr id="5" name="Footer Placeholder 4">
            <a:extLst>
              <a:ext uri="{FF2B5EF4-FFF2-40B4-BE49-F238E27FC236}">
                <a16:creationId xmlns:a16="http://schemas.microsoft.com/office/drawing/2014/main" id="{627CC883-1E0F-1ABE-2748-7BA2B301146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9F9B955-22EE-0CEE-9332-5A6E9CFA3A11}"/>
              </a:ext>
            </a:extLst>
          </p:cNvPr>
          <p:cNvSpPr>
            <a:spLocks noGrp="1"/>
          </p:cNvSpPr>
          <p:nvPr>
            <p:ph type="sldNum" sz="quarter" idx="12"/>
          </p:nvPr>
        </p:nvSpPr>
        <p:spPr/>
        <p:txBody>
          <a:bodyPr/>
          <a:lstStyle/>
          <a:p>
            <a:fld id="{ED84C506-6EAE-48CD-A097-6C9CA2CEC10E}" type="slidenum">
              <a:rPr lang="en-IN" smtClean="0"/>
              <a:t>‹#›</a:t>
            </a:fld>
            <a:endParaRPr lang="en-IN"/>
          </a:p>
        </p:txBody>
      </p:sp>
    </p:spTree>
    <p:extLst>
      <p:ext uri="{BB962C8B-B14F-4D97-AF65-F5344CB8AC3E}">
        <p14:creationId xmlns:p14="http://schemas.microsoft.com/office/powerpoint/2010/main" val="35765845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7C8526-3350-82C9-CDAE-5764FBA21177}"/>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0EC4A591-816A-833F-170D-736E51AC7CB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59E90B9-D49A-36A5-2B6A-B27179C3A6BF}"/>
              </a:ext>
            </a:extLst>
          </p:cNvPr>
          <p:cNvSpPr>
            <a:spLocks noGrp="1"/>
          </p:cNvSpPr>
          <p:nvPr>
            <p:ph type="dt" sz="half" idx="10"/>
          </p:nvPr>
        </p:nvSpPr>
        <p:spPr/>
        <p:txBody>
          <a:bodyPr/>
          <a:lstStyle/>
          <a:p>
            <a:fld id="{56492D45-5E85-49DD-AD14-E3B6073D25AB}" type="datetimeFigureOut">
              <a:rPr lang="en-IN" smtClean="0"/>
              <a:t>09-08-2023</a:t>
            </a:fld>
            <a:endParaRPr lang="en-IN"/>
          </a:p>
        </p:txBody>
      </p:sp>
      <p:sp>
        <p:nvSpPr>
          <p:cNvPr id="5" name="Footer Placeholder 4">
            <a:extLst>
              <a:ext uri="{FF2B5EF4-FFF2-40B4-BE49-F238E27FC236}">
                <a16:creationId xmlns:a16="http://schemas.microsoft.com/office/drawing/2014/main" id="{B3D34961-7095-09CE-0173-B23E677F7EC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5489644-45A8-1871-5F02-02AFA2B9B3B4}"/>
              </a:ext>
            </a:extLst>
          </p:cNvPr>
          <p:cNvSpPr>
            <a:spLocks noGrp="1"/>
          </p:cNvSpPr>
          <p:nvPr>
            <p:ph type="sldNum" sz="quarter" idx="12"/>
          </p:nvPr>
        </p:nvSpPr>
        <p:spPr/>
        <p:txBody>
          <a:bodyPr/>
          <a:lstStyle/>
          <a:p>
            <a:fld id="{ED84C506-6EAE-48CD-A097-6C9CA2CEC10E}" type="slidenum">
              <a:rPr lang="en-IN" smtClean="0"/>
              <a:t>‹#›</a:t>
            </a:fld>
            <a:endParaRPr lang="en-IN"/>
          </a:p>
        </p:txBody>
      </p:sp>
    </p:spTree>
    <p:extLst>
      <p:ext uri="{BB962C8B-B14F-4D97-AF65-F5344CB8AC3E}">
        <p14:creationId xmlns:p14="http://schemas.microsoft.com/office/powerpoint/2010/main" val="34824818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75BB95-E90F-D387-EDF5-27B22D35F43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4461E67F-038E-754A-D546-2DAA1515A8A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7DC6769-6C2B-F209-3657-F0ECBECAF815}"/>
              </a:ext>
            </a:extLst>
          </p:cNvPr>
          <p:cNvSpPr>
            <a:spLocks noGrp="1"/>
          </p:cNvSpPr>
          <p:nvPr>
            <p:ph type="dt" sz="half" idx="10"/>
          </p:nvPr>
        </p:nvSpPr>
        <p:spPr/>
        <p:txBody>
          <a:bodyPr/>
          <a:lstStyle/>
          <a:p>
            <a:fld id="{56492D45-5E85-49DD-AD14-E3B6073D25AB}" type="datetimeFigureOut">
              <a:rPr lang="en-IN" smtClean="0"/>
              <a:t>09-08-2023</a:t>
            </a:fld>
            <a:endParaRPr lang="en-IN"/>
          </a:p>
        </p:txBody>
      </p:sp>
      <p:sp>
        <p:nvSpPr>
          <p:cNvPr id="5" name="Footer Placeholder 4">
            <a:extLst>
              <a:ext uri="{FF2B5EF4-FFF2-40B4-BE49-F238E27FC236}">
                <a16:creationId xmlns:a16="http://schemas.microsoft.com/office/drawing/2014/main" id="{6C19165D-E38A-30EC-548B-A59A985C235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2D9E1B5-5F90-898D-CC7A-367E0E6F83BF}"/>
              </a:ext>
            </a:extLst>
          </p:cNvPr>
          <p:cNvSpPr>
            <a:spLocks noGrp="1"/>
          </p:cNvSpPr>
          <p:nvPr>
            <p:ph type="sldNum" sz="quarter" idx="12"/>
          </p:nvPr>
        </p:nvSpPr>
        <p:spPr/>
        <p:txBody>
          <a:bodyPr/>
          <a:lstStyle/>
          <a:p>
            <a:fld id="{ED84C506-6EAE-48CD-A097-6C9CA2CEC10E}" type="slidenum">
              <a:rPr lang="en-IN" smtClean="0"/>
              <a:t>‹#›</a:t>
            </a:fld>
            <a:endParaRPr lang="en-IN"/>
          </a:p>
        </p:txBody>
      </p:sp>
    </p:spTree>
    <p:extLst>
      <p:ext uri="{BB962C8B-B14F-4D97-AF65-F5344CB8AC3E}">
        <p14:creationId xmlns:p14="http://schemas.microsoft.com/office/powerpoint/2010/main" val="2422977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CA3BFC-1B51-9AC3-FC6A-4C45FCF045B3}"/>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5F46DDA-490E-B432-3B70-C1A4DAA65D0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FB8B2082-8458-265C-7B99-E480980F6C1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228E00BD-CC2C-AAC1-99E2-F138B8DE749E}"/>
              </a:ext>
            </a:extLst>
          </p:cNvPr>
          <p:cNvSpPr>
            <a:spLocks noGrp="1"/>
          </p:cNvSpPr>
          <p:nvPr>
            <p:ph type="dt" sz="half" idx="10"/>
          </p:nvPr>
        </p:nvSpPr>
        <p:spPr/>
        <p:txBody>
          <a:bodyPr/>
          <a:lstStyle/>
          <a:p>
            <a:fld id="{56492D45-5E85-49DD-AD14-E3B6073D25AB}" type="datetimeFigureOut">
              <a:rPr lang="en-IN" smtClean="0"/>
              <a:t>09-08-2023</a:t>
            </a:fld>
            <a:endParaRPr lang="en-IN"/>
          </a:p>
        </p:txBody>
      </p:sp>
      <p:sp>
        <p:nvSpPr>
          <p:cNvPr id="6" name="Footer Placeholder 5">
            <a:extLst>
              <a:ext uri="{FF2B5EF4-FFF2-40B4-BE49-F238E27FC236}">
                <a16:creationId xmlns:a16="http://schemas.microsoft.com/office/drawing/2014/main" id="{F7D52D5B-62D8-DE0C-57F4-03250C2CD5D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8100C9B-5201-CF02-CA26-B2EE37126C66}"/>
              </a:ext>
            </a:extLst>
          </p:cNvPr>
          <p:cNvSpPr>
            <a:spLocks noGrp="1"/>
          </p:cNvSpPr>
          <p:nvPr>
            <p:ph type="sldNum" sz="quarter" idx="12"/>
          </p:nvPr>
        </p:nvSpPr>
        <p:spPr/>
        <p:txBody>
          <a:bodyPr/>
          <a:lstStyle/>
          <a:p>
            <a:fld id="{ED84C506-6EAE-48CD-A097-6C9CA2CEC10E}" type="slidenum">
              <a:rPr lang="en-IN" smtClean="0"/>
              <a:t>‹#›</a:t>
            </a:fld>
            <a:endParaRPr lang="en-IN"/>
          </a:p>
        </p:txBody>
      </p:sp>
    </p:spTree>
    <p:extLst>
      <p:ext uri="{BB962C8B-B14F-4D97-AF65-F5344CB8AC3E}">
        <p14:creationId xmlns:p14="http://schemas.microsoft.com/office/powerpoint/2010/main" val="14579515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7E6C08-D384-1F49-25D8-10F40F5F0C76}"/>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DDDCD234-C4DD-2598-264D-437FB731B2E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BEC28AA-CDCC-9E37-757B-9B887D90A1D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E30DF46D-9C88-67B3-FD96-8DFBB49A208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BAEE0B9-0AC1-B7D0-C6CF-31791F5ECB1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7F59BD4-5264-6EB4-4736-33D2E7CAAA83}"/>
              </a:ext>
            </a:extLst>
          </p:cNvPr>
          <p:cNvSpPr>
            <a:spLocks noGrp="1"/>
          </p:cNvSpPr>
          <p:nvPr>
            <p:ph type="dt" sz="half" idx="10"/>
          </p:nvPr>
        </p:nvSpPr>
        <p:spPr/>
        <p:txBody>
          <a:bodyPr/>
          <a:lstStyle/>
          <a:p>
            <a:fld id="{56492D45-5E85-49DD-AD14-E3B6073D25AB}" type="datetimeFigureOut">
              <a:rPr lang="en-IN" smtClean="0"/>
              <a:t>09-08-2023</a:t>
            </a:fld>
            <a:endParaRPr lang="en-IN"/>
          </a:p>
        </p:txBody>
      </p:sp>
      <p:sp>
        <p:nvSpPr>
          <p:cNvPr id="8" name="Footer Placeholder 7">
            <a:extLst>
              <a:ext uri="{FF2B5EF4-FFF2-40B4-BE49-F238E27FC236}">
                <a16:creationId xmlns:a16="http://schemas.microsoft.com/office/drawing/2014/main" id="{A68FC63F-DD51-848E-6591-0C420B794999}"/>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4A7CC495-B8CE-EF41-900B-C6E074D86CAF}"/>
              </a:ext>
            </a:extLst>
          </p:cNvPr>
          <p:cNvSpPr>
            <a:spLocks noGrp="1"/>
          </p:cNvSpPr>
          <p:nvPr>
            <p:ph type="sldNum" sz="quarter" idx="12"/>
          </p:nvPr>
        </p:nvSpPr>
        <p:spPr/>
        <p:txBody>
          <a:bodyPr/>
          <a:lstStyle/>
          <a:p>
            <a:fld id="{ED84C506-6EAE-48CD-A097-6C9CA2CEC10E}" type="slidenum">
              <a:rPr lang="en-IN" smtClean="0"/>
              <a:t>‹#›</a:t>
            </a:fld>
            <a:endParaRPr lang="en-IN"/>
          </a:p>
        </p:txBody>
      </p:sp>
    </p:spTree>
    <p:extLst>
      <p:ext uri="{BB962C8B-B14F-4D97-AF65-F5344CB8AC3E}">
        <p14:creationId xmlns:p14="http://schemas.microsoft.com/office/powerpoint/2010/main" val="4179955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D26037-69C7-E53A-C641-C19159DE5BF2}"/>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9C558ADB-511B-60C0-C751-F6C3CF4E123B}"/>
              </a:ext>
            </a:extLst>
          </p:cNvPr>
          <p:cNvSpPr>
            <a:spLocks noGrp="1"/>
          </p:cNvSpPr>
          <p:nvPr>
            <p:ph type="dt" sz="half" idx="10"/>
          </p:nvPr>
        </p:nvSpPr>
        <p:spPr/>
        <p:txBody>
          <a:bodyPr/>
          <a:lstStyle/>
          <a:p>
            <a:fld id="{56492D45-5E85-49DD-AD14-E3B6073D25AB}" type="datetimeFigureOut">
              <a:rPr lang="en-IN" smtClean="0"/>
              <a:t>09-08-2023</a:t>
            </a:fld>
            <a:endParaRPr lang="en-IN"/>
          </a:p>
        </p:txBody>
      </p:sp>
      <p:sp>
        <p:nvSpPr>
          <p:cNvPr id="4" name="Footer Placeholder 3">
            <a:extLst>
              <a:ext uri="{FF2B5EF4-FFF2-40B4-BE49-F238E27FC236}">
                <a16:creationId xmlns:a16="http://schemas.microsoft.com/office/drawing/2014/main" id="{601EF665-6475-4D2D-B924-9B3CBA72F6C7}"/>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C9AE5A0B-EBDF-B9D1-80DD-32D643807C08}"/>
              </a:ext>
            </a:extLst>
          </p:cNvPr>
          <p:cNvSpPr>
            <a:spLocks noGrp="1"/>
          </p:cNvSpPr>
          <p:nvPr>
            <p:ph type="sldNum" sz="quarter" idx="12"/>
          </p:nvPr>
        </p:nvSpPr>
        <p:spPr/>
        <p:txBody>
          <a:bodyPr/>
          <a:lstStyle/>
          <a:p>
            <a:fld id="{ED84C506-6EAE-48CD-A097-6C9CA2CEC10E}" type="slidenum">
              <a:rPr lang="en-IN" smtClean="0"/>
              <a:t>‹#›</a:t>
            </a:fld>
            <a:endParaRPr lang="en-IN"/>
          </a:p>
        </p:txBody>
      </p:sp>
    </p:spTree>
    <p:extLst>
      <p:ext uri="{BB962C8B-B14F-4D97-AF65-F5344CB8AC3E}">
        <p14:creationId xmlns:p14="http://schemas.microsoft.com/office/powerpoint/2010/main" val="23907172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D71C887-8AFB-3B37-004B-715F7F0B8DAC}"/>
              </a:ext>
            </a:extLst>
          </p:cNvPr>
          <p:cNvSpPr>
            <a:spLocks noGrp="1"/>
          </p:cNvSpPr>
          <p:nvPr>
            <p:ph type="dt" sz="half" idx="10"/>
          </p:nvPr>
        </p:nvSpPr>
        <p:spPr/>
        <p:txBody>
          <a:bodyPr/>
          <a:lstStyle/>
          <a:p>
            <a:fld id="{56492D45-5E85-49DD-AD14-E3B6073D25AB}" type="datetimeFigureOut">
              <a:rPr lang="en-IN" smtClean="0"/>
              <a:t>09-08-2023</a:t>
            </a:fld>
            <a:endParaRPr lang="en-IN"/>
          </a:p>
        </p:txBody>
      </p:sp>
      <p:sp>
        <p:nvSpPr>
          <p:cNvPr id="3" name="Footer Placeholder 2">
            <a:extLst>
              <a:ext uri="{FF2B5EF4-FFF2-40B4-BE49-F238E27FC236}">
                <a16:creationId xmlns:a16="http://schemas.microsoft.com/office/drawing/2014/main" id="{41DD2C7B-C0FD-D454-6DA6-D33BB4612F7C}"/>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BD9BE8A5-5E44-1222-01D5-816CD94B7664}"/>
              </a:ext>
            </a:extLst>
          </p:cNvPr>
          <p:cNvSpPr>
            <a:spLocks noGrp="1"/>
          </p:cNvSpPr>
          <p:nvPr>
            <p:ph type="sldNum" sz="quarter" idx="12"/>
          </p:nvPr>
        </p:nvSpPr>
        <p:spPr/>
        <p:txBody>
          <a:bodyPr/>
          <a:lstStyle/>
          <a:p>
            <a:fld id="{ED84C506-6EAE-48CD-A097-6C9CA2CEC10E}" type="slidenum">
              <a:rPr lang="en-IN" smtClean="0"/>
              <a:t>‹#›</a:t>
            </a:fld>
            <a:endParaRPr lang="en-IN"/>
          </a:p>
        </p:txBody>
      </p:sp>
    </p:spTree>
    <p:extLst>
      <p:ext uri="{BB962C8B-B14F-4D97-AF65-F5344CB8AC3E}">
        <p14:creationId xmlns:p14="http://schemas.microsoft.com/office/powerpoint/2010/main" val="33445894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02AB7D-03E8-59DA-4EA7-0CA9F3C6F7B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A43480CD-D361-C5E6-9072-E8D653795F0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655905A4-995B-3245-920D-882880BF0F2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FC37EEE-9D18-66F0-F21D-EEAB8925BAE5}"/>
              </a:ext>
            </a:extLst>
          </p:cNvPr>
          <p:cNvSpPr>
            <a:spLocks noGrp="1"/>
          </p:cNvSpPr>
          <p:nvPr>
            <p:ph type="dt" sz="half" idx="10"/>
          </p:nvPr>
        </p:nvSpPr>
        <p:spPr/>
        <p:txBody>
          <a:bodyPr/>
          <a:lstStyle/>
          <a:p>
            <a:fld id="{56492D45-5E85-49DD-AD14-E3B6073D25AB}" type="datetimeFigureOut">
              <a:rPr lang="en-IN" smtClean="0"/>
              <a:t>09-08-2023</a:t>
            </a:fld>
            <a:endParaRPr lang="en-IN"/>
          </a:p>
        </p:txBody>
      </p:sp>
      <p:sp>
        <p:nvSpPr>
          <p:cNvPr id="6" name="Footer Placeholder 5">
            <a:extLst>
              <a:ext uri="{FF2B5EF4-FFF2-40B4-BE49-F238E27FC236}">
                <a16:creationId xmlns:a16="http://schemas.microsoft.com/office/drawing/2014/main" id="{DFB68A9E-DA4F-25F0-C950-C6709D95DFA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DDA07BE-AECF-3FCB-DEB2-27951D4178E5}"/>
              </a:ext>
            </a:extLst>
          </p:cNvPr>
          <p:cNvSpPr>
            <a:spLocks noGrp="1"/>
          </p:cNvSpPr>
          <p:nvPr>
            <p:ph type="sldNum" sz="quarter" idx="12"/>
          </p:nvPr>
        </p:nvSpPr>
        <p:spPr/>
        <p:txBody>
          <a:bodyPr/>
          <a:lstStyle/>
          <a:p>
            <a:fld id="{ED84C506-6EAE-48CD-A097-6C9CA2CEC10E}" type="slidenum">
              <a:rPr lang="en-IN" smtClean="0"/>
              <a:t>‹#›</a:t>
            </a:fld>
            <a:endParaRPr lang="en-IN"/>
          </a:p>
        </p:txBody>
      </p:sp>
    </p:spTree>
    <p:extLst>
      <p:ext uri="{BB962C8B-B14F-4D97-AF65-F5344CB8AC3E}">
        <p14:creationId xmlns:p14="http://schemas.microsoft.com/office/powerpoint/2010/main" val="138969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D24FEC-1BD4-7CEB-5E9D-489CF6BEF3F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F47A7C8-E912-208C-D28B-D6E2DB79BCD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38025D45-4568-6160-2FB3-524B4135854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34D8AE0-C197-1C38-5050-F9E1411AD044}"/>
              </a:ext>
            </a:extLst>
          </p:cNvPr>
          <p:cNvSpPr>
            <a:spLocks noGrp="1"/>
          </p:cNvSpPr>
          <p:nvPr>
            <p:ph type="dt" sz="half" idx="10"/>
          </p:nvPr>
        </p:nvSpPr>
        <p:spPr/>
        <p:txBody>
          <a:bodyPr/>
          <a:lstStyle/>
          <a:p>
            <a:fld id="{56492D45-5E85-49DD-AD14-E3B6073D25AB}" type="datetimeFigureOut">
              <a:rPr lang="en-IN" smtClean="0"/>
              <a:t>09-08-2023</a:t>
            </a:fld>
            <a:endParaRPr lang="en-IN"/>
          </a:p>
        </p:txBody>
      </p:sp>
      <p:sp>
        <p:nvSpPr>
          <p:cNvPr id="6" name="Footer Placeholder 5">
            <a:extLst>
              <a:ext uri="{FF2B5EF4-FFF2-40B4-BE49-F238E27FC236}">
                <a16:creationId xmlns:a16="http://schemas.microsoft.com/office/drawing/2014/main" id="{AA969EE9-3BC2-0A24-F21E-85639792B0E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63432B4-258F-9C8A-88AB-BE4BC03228E0}"/>
              </a:ext>
            </a:extLst>
          </p:cNvPr>
          <p:cNvSpPr>
            <a:spLocks noGrp="1"/>
          </p:cNvSpPr>
          <p:nvPr>
            <p:ph type="sldNum" sz="quarter" idx="12"/>
          </p:nvPr>
        </p:nvSpPr>
        <p:spPr/>
        <p:txBody>
          <a:bodyPr/>
          <a:lstStyle/>
          <a:p>
            <a:fld id="{ED84C506-6EAE-48CD-A097-6C9CA2CEC10E}" type="slidenum">
              <a:rPr lang="en-IN" smtClean="0"/>
              <a:t>‹#›</a:t>
            </a:fld>
            <a:endParaRPr lang="en-IN"/>
          </a:p>
        </p:txBody>
      </p:sp>
    </p:spTree>
    <p:extLst>
      <p:ext uri="{BB962C8B-B14F-4D97-AF65-F5344CB8AC3E}">
        <p14:creationId xmlns:p14="http://schemas.microsoft.com/office/powerpoint/2010/main" val="924115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945D614-2963-B046-BC9D-160AA470A39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A1A45FB2-0A1D-FE5B-D849-15BDCCB439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D732D11-F1E7-9FFB-90B0-BB4C1543D46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6492D45-5E85-49DD-AD14-E3B6073D25AB}" type="datetimeFigureOut">
              <a:rPr lang="en-IN" smtClean="0"/>
              <a:t>09-08-2023</a:t>
            </a:fld>
            <a:endParaRPr lang="en-IN"/>
          </a:p>
        </p:txBody>
      </p:sp>
      <p:sp>
        <p:nvSpPr>
          <p:cNvPr id="5" name="Footer Placeholder 4">
            <a:extLst>
              <a:ext uri="{FF2B5EF4-FFF2-40B4-BE49-F238E27FC236}">
                <a16:creationId xmlns:a16="http://schemas.microsoft.com/office/drawing/2014/main" id="{5B14F882-EFD9-32DB-68FF-707524D115B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1E5FE4ED-5890-0D84-189D-AB7BDA9BE23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D84C506-6EAE-48CD-A097-6C9CA2CEC10E}" type="slidenum">
              <a:rPr lang="en-IN" smtClean="0"/>
              <a:t>‹#›</a:t>
            </a:fld>
            <a:endParaRPr lang="en-IN"/>
          </a:p>
        </p:txBody>
      </p:sp>
    </p:spTree>
    <p:extLst>
      <p:ext uri="{BB962C8B-B14F-4D97-AF65-F5344CB8AC3E}">
        <p14:creationId xmlns:p14="http://schemas.microsoft.com/office/powerpoint/2010/main" val="7712112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451335C-9530-FA07-2391-B9AF03303F02}"/>
              </a:ext>
            </a:extLst>
          </p:cNvPr>
          <p:cNvSpPr>
            <a:spLocks noGrp="1"/>
          </p:cNvSpPr>
          <p:nvPr>
            <p:ph idx="1"/>
          </p:nvPr>
        </p:nvSpPr>
        <p:spPr/>
        <p:txBody>
          <a:bodyPr vert="horz" lIns="91440" tIns="45720" rIns="91440" bIns="45720" rtlCol="0" anchor="t">
            <a:normAutofit/>
          </a:bodyPr>
          <a:lstStyle/>
          <a:p>
            <a:pPr marL="0" indent="0" algn="ctr">
              <a:buNone/>
            </a:pPr>
            <a:endParaRPr lang="en-US" sz="6600" b="1">
              <a:solidFill>
                <a:srgbClr val="FF0000"/>
              </a:solidFill>
              <a:latin typeface="Times New Roman" panose="02020603050405020304" pitchFamily="18" charset="0"/>
              <a:cs typeface="Times New Roman" panose="02020603050405020304" pitchFamily="18" charset="0"/>
            </a:endParaRPr>
          </a:p>
          <a:p>
            <a:pPr marL="0" indent="0" algn="ctr">
              <a:buNone/>
            </a:pPr>
            <a:r>
              <a:rPr lang="en-US" sz="6600" b="1">
                <a:solidFill>
                  <a:srgbClr val="FF0000"/>
                </a:solidFill>
                <a:latin typeface="Times New Roman"/>
                <a:cs typeface="Times New Roman"/>
              </a:rPr>
              <a:t>Network Topologies</a:t>
            </a:r>
            <a:endParaRPr lang="en-US"/>
          </a:p>
          <a:p>
            <a:pPr marL="0" indent="0" algn="ctr">
              <a:buNone/>
            </a:pPr>
            <a:r>
              <a:rPr lang="en-US" sz="6600" b="1" dirty="0">
                <a:latin typeface="Times New Roman"/>
                <a:cs typeface="Times New Roman"/>
              </a:rPr>
              <a:t>Dr. R. Prashanth</a:t>
            </a:r>
          </a:p>
          <a:p>
            <a:pPr marL="0" indent="0" algn="ctr">
              <a:buNone/>
            </a:pPr>
            <a:endParaRPr lang="en-US" sz="6600" b="1">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639143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9662505-D3C1-4B98-DBDF-382A26BC0083}"/>
              </a:ext>
            </a:extLst>
          </p:cNvPr>
          <p:cNvSpPr txBox="1"/>
          <p:nvPr/>
        </p:nvSpPr>
        <p:spPr>
          <a:xfrm>
            <a:off x="453512" y="817291"/>
            <a:ext cx="6549820" cy="5632311"/>
          </a:xfrm>
          <a:prstGeom prst="rect">
            <a:avLst/>
          </a:prstGeom>
          <a:noFill/>
        </p:spPr>
        <p:txBody>
          <a:bodyPr wrap="square">
            <a:spAutoFit/>
          </a:bodyPr>
          <a:lstStyle/>
          <a:p>
            <a:pPr marL="342900" indent="-342900" algn="just">
              <a:buFont typeface="Arial" panose="020B0604020202020204" pitchFamily="34" charset="0"/>
              <a:buChar char="•"/>
            </a:pPr>
            <a:r>
              <a:rPr lang="en-US" sz="2400">
                <a:latin typeface="Times New Roman" panose="02020603050405020304" pitchFamily="18" charset="0"/>
                <a:cs typeface="Times New Roman" panose="02020603050405020304" pitchFamily="18" charset="0"/>
              </a:rPr>
              <a:t>When a computer transmits data in this topology, all computers see that data over the wire, but only that computer accepts the data to which it is addressed.</a:t>
            </a:r>
          </a:p>
          <a:p>
            <a:pPr marL="342900" indent="-342900" algn="just">
              <a:buFont typeface="Arial" panose="020B0604020202020204" pitchFamily="34" charset="0"/>
              <a:buChar char="•"/>
            </a:pPr>
            <a:r>
              <a:rPr lang="en-US" sz="2400">
                <a:latin typeface="Times New Roman" panose="02020603050405020304" pitchFamily="18" charset="0"/>
                <a:cs typeface="Times New Roman" panose="02020603050405020304" pitchFamily="18" charset="0"/>
              </a:rPr>
              <a:t>It is just like an announcement that is heard by all but answered only by the person to whom the announcement is made.</a:t>
            </a:r>
          </a:p>
          <a:p>
            <a:pPr marL="342900" indent="-342900" algn="just">
              <a:buFont typeface="Arial" panose="020B0604020202020204" pitchFamily="34" charset="0"/>
              <a:buChar char="•"/>
            </a:pPr>
            <a:r>
              <a:rPr lang="en-US" sz="2400" b="0" i="0">
                <a:solidFill>
                  <a:srgbClr val="212529"/>
                </a:solidFill>
                <a:effectLst/>
                <a:latin typeface="Times New Roman" panose="02020603050405020304" pitchFamily="18" charset="0"/>
                <a:cs typeface="Times New Roman" panose="02020603050405020304" pitchFamily="18" charset="0"/>
              </a:rPr>
              <a:t>For example, if in the above network, </a:t>
            </a:r>
            <a:r>
              <a:rPr lang="en-US" sz="2400" b="1" i="0">
                <a:solidFill>
                  <a:srgbClr val="42444E"/>
                </a:solidFill>
                <a:effectLst/>
                <a:latin typeface="Times New Roman" panose="02020603050405020304" pitchFamily="18" charset="0"/>
                <a:cs typeface="Times New Roman" panose="02020603050405020304" pitchFamily="18" charset="0"/>
              </a:rPr>
              <a:t>PC-A</a:t>
            </a:r>
            <a:r>
              <a:rPr lang="en-US" sz="2400" b="0" i="0">
                <a:solidFill>
                  <a:srgbClr val="212529"/>
                </a:solidFill>
                <a:effectLst/>
                <a:latin typeface="Times New Roman" panose="02020603050405020304" pitchFamily="18" charset="0"/>
                <a:cs typeface="Times New Roman" panose="02020603050405020304" pitchFamily="18" charset="0"/>
              </a:rPr>
              <a:t> sends data to the </a:t>
            </a:r>
            <a:r>
              <a:rPr lang="en-US" sz="2400" b="1" i="0">
                <a:solidFill>
                  <a:srgbClr val="42444E"/>
                </a:solidFill>
                <a:effectLst/>
                <a:latin typeface="Times New Roman" panose="02020603050405020304" pitchFamily="18" charset="0"/>
                <a:cs typeface="Times New Roman" panose="02020603050405020304" pitchFamily="18" charset="0"/>
              </a:rPr>
              <a:t>PC-C</a:t>
            </a:r>
            <a:r>
              <a:rPr lang="en-US" sz="2400" b="0" i="0">
                <a:solidFill>
                  <a:srgbClr val="212529"/>
                </a:solidFill>
                <a:effectLst/>
                <a:latin typeface="Times New Roman" panose="02020603050405020304" pitchFamily="18" charset="0"/>
                <a:cs typeface="Times New Roman" panose="02020603050405020304" pitchFamily="18" charset="0"/>
              </a:rPr>
              <a:t> then all computers of the network receive this data but only the </a:t>
            </a:r>
            <a:r>
              <a:rPr lang="en-US" sz="2400" b="1" i="0">
                <a:solidFill>
                  <a:srgbClr val="42444E"/>
                </a:solidFill>
                <a:effectLst/>
                <a:latin typeface="Times New Roman" panose="02020603050405020304" pitchFamily="18" charset="0"/>
                <a:cs typeface="Times New Roman" panose="02020603050405020304" pitchFamily="18" charset="0"/>
              </a:rPr>
              <a:t>PC-C</a:t>
            </a:r>
            <a:r>
              <a:rPr lang="en-US" sz="2400" b="0" i="0">
                <a:solidFill>
                  <a:srgbClr val="212529"/>
                </a:solidFill>
                <a:effectLst/>
                <a:latin typeface="Times New Roman" panose="02020603050405020304" pitchFamily="18" charset="0"/>
                <a:cs typeface="Times New Roman" panose="02020603050405020304" pitchFamily="18" charset="0"/>
              </a:rPr>
              <a:t> accepts it. The following image shows this process.</a:t>
            </a:r>
          </a:p>
          <a:p>
            <a:pPr marL="342900" indent="-342900" algn="just">
              <a:buFont typeface="Arial" panose="020B0604020202020204" pitchFamily="34" charset="0"/>
              <a:buChar char="•"/>
            </a:pPr>
            <a:r>
              <a:rPr lang="en-US" sz="2400" b="0" i="0">
                <a:solidFill>
                  <a:srgbClr val="212529"/>
                </a:solidFill>
                <a:effectLst/>
                <a:latin typeface="Times New Roman" panose="02020603050405020304" pitchFamily="18" charset="0"/>
                <a:cs typeface="Times New Roman" panose="02020603050405020304" pitchFamily="18" charset="0"/>
              </a:rPr>
              <a:t>If </a:t>
            </a:r>
            <a:r>
              <a:rPr lang="en-US" sz="2400" b="1" i="0">
                <a:solidFill>
                  <a:srgbClr val="42444E"/>
                </a:solidFill>
                <a:effectLst/>
                <a:latin typeface="Times New Roman" panose="02020603050405020304" pitchFamily="18" charset="0"/>
                <a:cs typeface="Times New Roman" panose="02020603050405020304" pitchFamily="18" charset="0"/>
              </a:rPr>
              <a:t>PC-C</a:t>
            </a:r>
            <a:r>
              <a:rPr lang="en-US" sz="2400" b="0" i="0">
                <a:solidFill>
                  <a:srgbClr val="212529"/>
                </a:solidFill>
                <a:effectLst/>
                <a:latin typeface="Times New Roman" panose="02020603050405020304" pitchFamily="18" charset="0"/>
                <a:cs typeface="Times New Roman" panose="02020603050405020304" pitchFamily="18" charset="0"/>
              </a:rPr>
              <a:t> replies, only the </a:t>
            </a:r>
            <a:r>
              <a:rPr lang="en-US" sz="2400" b="1" i="0">
                <a:solidFill>
                  <a:srgbClr val="42444E"/>
                </a:solidFill>
                <a:effectLst/>
                <a:latin typeface="Times New Roman" panose="02020603050405020304" pitchFamily="18" charset="0"/>
                <a:cs typeface="Times New Roman" panose="02020603050405020304" pitchFamily="18" charset="0"/>
              </a:rPr>
              <a:t>PC-A</a:t>
            </a:r>
            <a:r>
              <a:rPr lang="en-US" sz="2400" b="0" i="0">
                <a:solidFill>
                  <a:srgbClr val="212529"/>
                </a:solidFill>
                <a:effectLst/>
                <a:latin typeface="Times New Roman" panose="02020603050405020304" pitchFamily="18" charset="0"/>
                <a:cs typeface="Times New Roman" panose="02020603050405020304" pitchFamily="18" charset="0"/>
              </a:rPr>
              <a:t> accepts the return data. The following image shows this process.</a:t>
            </a:r>
            <a:endParaRPr lang="en-US" sz="240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7C00FE11-6C07-FC2D-A7C1-9148C209F88D}"/>
              </a:ext>
            </a:extLst>
          </p:cNvPr>
          <p:cNvPicPr>
            <a:picLocks noChangeAspect="1"/>
          </p:cNvPicPr>
          <p:nvPr/>
        </p:nvPicPr>
        <p:blipFill>
          <a:blip r:embed="rId2"/>
          <a:stretch>
            <a:fillRect/>
          </a:stretch>
        </p:blipFill>
        <p:spPr>
          <a:xfrm>
            <a:off x="7097815" y="817290"/>
            <a:ext cx="3895725" cy="4728103"/>
          </a:xfrm>
          <a:prstGeom prst="rect">
            <a:avLst/>
          </a:prstGeom>
        </p:spPr>
      </p:pic>
    </p:spTree>
    <p:extLst>
      <p:ext uri="{BB962C8B-B14F-4D97-AF65-F5344CB8AC3E}">
        <p14:creationId xmlns:p14="http://schemas.microsoft.com/office/powerpoint/2010/main" val="41416730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49CF809-A7B0-8553-921F-4CC1ED2CC43D}"/>
              </a:ext>
            </a:extLst>
          </p:cNvPr>
          <p:cNvPicPr>
            <a:picLocks noChangeAspect="1"/>
          </p:cNvPicPr>
          <p:nvPr/>
        </p:nvPicPr>
        <p:blipFill rotWithShape="1">
          <a:blip r:embed="rId2"/>
          <a:srcRect l="7744" t="22609" r="40245" b="24348"/>
          <a:stretch/>
        </p:blipFill>
        <p:spPr>
          <a:xfrm>
            <a:off x="1354517" y="556591"/>
            <a:ext cx="10014191" cy="5744818"/>
          </a:xfrm>
          <a:prstGeom prst="rect">
            <a:avLst/>
          </a:prstGeom>
        </p:spPr>
      </p:pic>
    </p:spTree>
    <p:extLst>
      <p:ext uri="{BB962C8B-B14F-4D97-AF65-F5344CB8AC3E}">
        <p14:creationId xmlns:p14="http://schemas.microsoft.com/office/powerpoint/2010/main" val="31311816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683EAB0-7B5A-56B5-C3E0-71E5E9FBAE4B}"/>
              </a:ext>
            </a:extLst>
          </p:cNvPr>
          <p:cNvPicPr>
            <a:picLocks noChangeAspect="1"/>
          </p:cNvPicPr>
          <p:nvPr/>
        </p:nvPicPr>
        <p:blipFill rotWithShape="1">
          <a:blip r:embed="rId2"/>
          <a:srcRect l="7093" t="22754" r="42363" b="23913"/>
          <a:stretch/>
        </p:blipFill>
        <p:spPr>
          <a:xfrm>
            <a:off x="1659834" y="765312"/>
            <a:ext cx="8640562" cy="5128593"/>
          </a:xfrm>
          <a:prstGeom prst="rect">
            <a:avLst/>
          </a:prstGeom>
        </p:spPr>
      </p:pic>
    </p:spTree>
    <p:extLst>
      <p:ext uri="{BB962C8B-B14F-4D97-AF65-F5344CB8AC3E}">
        <p14:creationId xmlns:p14="http://schemas.microsoft.com/office/powerpoint/2010/main" val="29269651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4123229-8592-94FA-1E80-B99E02FAABA5}"/>
              </a:ext>
            </a:extLst>
          </p:cNvPr>
          <p:cNvSpPr txBox="1"/>
          <p:nvPr/>
        </p:nvSpPr>
        <p:spPr>
          <a:xfrm>
            <a:off x="1236406" y="1469441"/>
            <a:ext cx="9719188" cy="2677656"/>
          </a:xfrm>
          <a:prstGeom prst="rect">
            <a:avLst/>
          </a:prstGeom>
          <a:noFill/>
        </p:spPr>
        <p:txBody>
          <a:bodyPr wrap="square">
            <a:spAutoFit/>
          </a:bodyPr>
          <a:lstStyle/>
          <a:p>
            <a:pPr marL="342900" indent="-342900" algn="just">
              <a:buFont typeface="Arial" panose="020B0604020202020204" pitchFamily="34" charset="0"/>
              <a:buChar char="•"/>
            </a:pPr>
            <a:r>
              <a:rPr lang="en-US" sz="2400">
                <a:latin typeface="Times New Roman" panose="02020603050405020304" pitchFamily="18" charset="0"/>
                <a:cs typeface="Times New Roman" panose="02020603050405020304" pitchFamily="18" charset="0"/>
              </a:rPr>
              <a:t>In this topology, all computers connect in a circle. Each computer directly connects to two other computers in the network. </a:t>
            </a:r>
          </a:p>
          <a:p>
            <a:pPr marL="342900" indent="-342900" algn="just">
              <a:buFont typeface="Arial" panose="020B0604020202020204" pitchFamily="34" charset="0"/>
              <a:buChar char="•"/>
            </a:pPr>
            <a:r>
              <a:rPr lang="en-US" sz="2400">
                <a:latin typeface="Times New Roman" panose="02020603050405020304" pitchFamily="18" charset="0"/>
                <a:cs typeface="Times New Roman" panose="02020603050405020304" pitchFamily="18" charset="0"/>
              </a:rPr>
              <a:t>Data moves down a one-way path from one computer to another. When data signals pass from one computer to the next, each computer regenerates the signals. </a:t>
            </a:r>
          </a:p>
          <a:p>
            <a:pPr marL="342900" indent="-342900" algn="just">
              <a:buFont typeface="Arial" panose="020B0604020202020204" pitchFamily="34" charset="0"/>
              <a:buChar char="•"/>
            </a:pPr>
            <a:r>
              <a:rPr lang="en-US" sz="2400">
                <a:latin typeface="Times New Roman" panose="02020603050405020304" pitchFamily="18" charset="0"/>
                <a:cs typeface="Times New Roman" panose="02020603050405020304" pitchFamily="18" charset="0"/>
              </a:rPr>
              <a:t>Since the signals are regenerated on each passing computer, the quality of the signals remains constant throughout the ring.</a:t>
            </a:r>
          </a:p>
        </p:txBody>
      </p:sp>
    </p:spTree>
    <p:extLst>
      <p:ext uri="{BB962C8B-B14F-4D97-AF65-F5344CB8AC3E}">
        <p14:creationId xmlns:p14="http://schemas.microsoft.com/office/powerpoint/2010/main" val="25958176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40D6D1-B587-9956-F53B-23A21CD6250A}"/>
              </a:ext>
            </a:extLst>
          </p:cNvPr>
          <p:cNvPicPr>
            <a:picLocks noChangeAspect="1"/>
          </p:cNvPicPr>
          <p:nvPr/>
        </p:nvPicPr>
        <p:blipFill>
          <a:blip r:embed="rId2"/>
          <a:stretch>
            <a:fillRect/>
          </a:stretch>
        </p:blipFill>
        <p:spPr>
          <a:xfrm>
            <a:off x="3641315" y="1101213"/>
            <a:ext cx="4171950" cy="3505200"/>
          </a:xfrm>
          <a:prstGeom prst="rect">
            <a:avLst/>
          </a:prstGeom>
        </p:spPr>
      </p:pic>
    </p:spTree>
    <p:extLst>
      <p:ext uri="{BB962C8B-B14F-4D97-AF65-F5344CB8AC3E}">
        <p14:creationId xmlns:p14="http://schemas.microsoft.com/office/powerpoint/2010/main" val="23782326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CB533EA-5B12-4C43-4732-83D1AA8816BD}"/>
              </a:ext>
            </a:extLst>
          </p:cNvPr>
          <p:cNvPicPr>
            <a:picLocks noChangeAspect="1"/>
          </p:cNvPicPr>
          <p:nvPr/>
        </p:nvPicPr>
        <p:blipFill rotWithShape="1">
          <a:blip r:embed="rId2"/>
          <a:srcRect l="3504" t="9565" r="5435" b="30145"/>
          <a:stretch/>
        </p:blipFill>
        <p:spPr>
          <a:xfrm>
            <a:off x="407504" y="1361660"/>
            <a:ext cx="11102009" cy="4134679"/>
          </a:xfrm>
          <a:prstGeom prst="rect">
            <a:avLst/>
          </a:prstGeom>
        </p:spPr>
      </p:pic>
    </p:spTree>
    <p:extLst>
      <p:ext uri="{BB962C8B-B14F-4D97-AF65-F5344CB8AC3E}">
        <p14:creationId xmlns:p14="http://schemas.microsoft.com/office/powerpoint/2010/main" val="11549464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F452638-5AA9-62DD-91A0-9C9D5E3ED118}"/>
              </a:ext>
            </a:extLst>
          </p:cNvPr>
          <p:cNvPicPr>
            <a:picLocks noChangeAspect="1"/>
          </p:cNvPicPr>
          <p:nvPr/>
        </p:nvPicPr>
        <p:blipFill rotWithShape="1">
          <a:blip r:embed="rId2"/>
          <a:srcRect l="7255" t="25652" r="41223" b="24783"/>
          <a:stretch/>
        </p:blipFill>
        <p:spPr>
          <a:xfrm>
            <a:off x="1451114" y="762765"/>
            <a:ext cx="9463736" cy="5121200"/>
          </a:xfrm>
          <a:prstGeom prst="rect">
            <a:avLst/>
          </a:prstGeom>
        </p:spPr>
      </p:pic>
    </p:spTree>
    <p:extLst>
      <p:ext uri="{BB962C8B-B14F-4D97-AF65-F5344CB8AC3E}">
        <p14:creationId xmlns:p14="http://schemas.microsoft.com/office/powerpoint/2010/main" val="22669134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954C2AD-B973-97C7-BCE5-04146EC17EC1}"/>
              </a:ext>
            </a:extLst>
          </p:cNvPr>
          <p:cNvSpPr txBox="1"/>
          <p:nvPr/>
        </p:nvSpPr>
        <p:spPr>
          <a:xfrm>
            <a:off x="1087693" y="1268727"/>
            <a:ext cx="10224319" cy="4031873"/>
          </a:xfrm>
          <a:prstGeom prst="rect">
            <a:avLst/>
          </a:prstGeom>
          <a:noFill/>
        </p:spPr>
        <p:txBody>
          <a:bodyPr wrap="square">
            <a:spAutoFit/>
          </a:bodyPr>
          <a:lstStyle/>
          <a:p>
            <a:pPr marL="457200" indent="-457200" algn="just">
              <a:buFont typeface="Arial" panose="020B0604020202020204" pitchFamily="34" charset="0"/>
              <a:buChar char="•"/>
            </a:pPr>
            <a:r>
              <a:rPr lang="en-US" sz="3200">
                <a:latin typeface="Times New Roman" panose="02020603050405020304" pitchFamily="18" charset="0"/>
                <a:cs typeface="Times New Roman" panose="02020603050405020304" pitchFamily="18" charset="0"/>
              </a:rPr>
              <a:t>In this topology, all computers connect to a centralized networking device.</a:t>
            </a:r>
          </a:p>
          <a:p>
            <a:pPr marL="457200" indent="-457200" algn="just">
              <a:buFont typeface="Arial" panose="020B0604020202020204" pitchFamily="34" charset="0"/>
              <a:buChar char="•"/>
            </a:pPr>
            <a:r>
              <a:rPr lang="en-US" sz="3200">
                <a:latin typeface="Times New Roman" panose="02020603050405020304" pitchFamily="18" charset="0"/>
                <a:cs typeface="Times New Roman" panose="02020603050405020304" pitchFamily="18" charset="0"/>
              </a:rPr>
              <a:t>Usually, a networking switch or a Hub (in earlier days) is used as the centralized device. </a:t>
            </a:r>
          </a:p>
          <a:p>
            <a:pPr marL="457200" indent="-457200" algn="just">
              <a:buFont typeface="Arial" panose="020B0604020202020204" pitchFamily="34" charset="0"/>
              <a:buChar char="•"/>
            </a:pPr>
            <a:r>
              <a:rPr lang="en-US" sz="3200">
                <a:latin typeface="Times New Roman" panose="02020603050405020304" pitchFamily="18" charset="0"/>
                <a:cs typeface="Times New Roman" panose="02020603050405020304" pitchFamily="18" charset="0"/>
              </a:rPr>
              <a:t>Each computer in the network uses its own separate twisted pair cable to connect to the switch.</a:t>
            </a:r>
          </a:p>
          <a:p>
            <a:pPr marL="457200" indent="-457200" algn="just">
              <a:buFont typeface="Arial" panose="020B0604020202020204" pitchFamily="34" charset="0"/>
              <a:buChar char="•"/>
            </a:pPr>
            <a:r>
              <a:rPr lang="en-US" sz="3200">
                <a:latin typeface="Times New Roman" panose="02020603050405020304" pitchFamily="18" charset="0"/>
                <a:cs typeface="Times New Roman" panose="02020603050405020304" pitchFamily="18" charset="0"/>
              </a:rPr>
              <a:t> The twisted-pair cable uses RJ-45 connectors on both ends.</a:t>
            </a:r>
          </a:p>
        </p:txBody>
      </p:sp>
    </p:spTree>
    <p:extLst>
      <p:ext uri="{BB962C8B-B14F-4D97-AF65-F5344CB8AC3E}">
        <p14:creationId xmlns:p14="http://schemas.microsoft.com/office/powerpoint/2010/main" val="10314969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9CEFC06-1169-EB8A-7D27-AD3F93EB37AC}"/>
              </a:ext>
            </a:extLst>
          </p:cNvPr>
          <p:cNvPicPr>
            <a:picLocks noChangeAspect="1"/>
          </p:cNvPicPr>
          <p:nvPr/>
        </p:nvPicPr>
        <p:blipFill>
          <a:blip r:embed="rId2"/>
          <a:stretch>
            <a:fillRect/>
          </a:stretch>
        </p:blipFill>
        <p:spPr>
          <a:xfrm>
            <a:off x="2459754" y="879371"/>
            <a:ext cx="7849369" cy="4887247"/>
          </a:xfrm>
          <a:prstGeom prst="rect">
            <a:avLst/>
          </a:prstGeom>
        </p:spPr>
      </p:pic>
    </p:spTree>
    <p:extLst>
      <p:ext uri="{BB962C8B-B14F-4D97-AF65-F5344CB8AC3E}">
        <p14:creationId xmlns:p14="http://schemas.microsoft.com/office/powerpoint/2010/main" val="10375920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76402F1-DDE1-EA54-7B76-B980E4978D3C}"/>
              </a:ext>
            </a:extLst>
          </p:cNvPr>
          <p:cNvSpPr txBox="1"/>
          <p:nvPr/>
        </p:nvSpPr>
        <p:spPr>
          <a:xfrm>
            <a:off x="910711" y="1442488"/>
            <a:ext cx="9501649" cy="3046988"/>
          </a:xfrm>
          <a:prstGeom prst="rect">
            <a:avLst/>
          </a:prstGeom>
          <a:noFill/>
        </p:spPr>
        <p:txBody>
          <a:bodyPr wrap="square">
            <a:spAutoFit/>
          </a:bodyPr>
          <a:lstStyle/>
          <a:p>
            <a:pPr marL="342900" indent="-342900" algn="just">
              <a:buFont typeface="Arial" panose="020B0604020202020204" pitchFamily="34" charset="0"/>
              <a:buChar char="•"/>
            </a:pPr>
            <a:r>
              <a:rPr lang="en-US" sz="2400">
                <a:latin typeface="Times New Roman" panose="02020603050405020304" pitchFamily="18" charset="0"/>
                <a:cs typeface="Times New Roman" panose="02020603050405020304" pitchFamily="18" charset="0"/>
              </a:rPr>
              <a:t>To transmit data, the star topology uses the same concept which the bus topology uses. </a:t>
            </a:r>
          </a:p>
          <a:p>
            <a:pPr marL="342900" indent="-342900" algn="just">
              <a:buFont typeface="Arial" panose="020B0604020202020204" pitchFamily="34" charset="0"/>
              <a:buChar char="•"/>
            </a:pPr>
            <a:r>
              <a:rPr lang="en-US" sz="2400">
                <a:latin typeface="Times New Roman" panose="02020603050405020304" pitchFamily="18" charset="0"/>
                <a:cs typeface="Times New Roman" panose="02020603050405020304" pitchFamily="18" charset="0"/>
              </a:rPr>
              <a:t>It means, if you build a network using the star topology, then that network will use the bus topology to transmit the data.</a:t>
            </a:r>
          </a:p>
          <a:p>
            <a:pPr marL="342900" indent="-342900" algn="just">
              <a:buFont typeface="Arial" panose="020B0604020202020204" pitchFamily="34" charset="0"/>
              <a:buChar char="•"/>
            </a:pPr>
            <a:r>
              <a:rPr lang="en-US" sz="2400" b="0" i="0">
                <a:solidFill>
                  <a:srgbClr val="212529"/>
                </a:solidFill>
                <a:effectLst/>
                <a:latin typeface="Times New Roman" panose="02020603050405020304" pitchFamily="18" charset="0"/>
                <a:cs typeface="Times New Roman" panose="02020603050405020304" pitchFamily="18" charset="0"/>
              </a:rPr>
              <a:t>In modern computer networks, the star topology is the king. Nearly all new network installations, including small home and office networks, use some form of star topology.</a:t>
            </a:r>
          </a:p>
          <a:p>
            <a:pPr marL="342900" indent="-342900" algn="just">
              <a:buFont typeface="Arial" panose="020B0604020202020204" pitchFamily="34" charset="0"/>
              <a:buChar char="•"/>
            </a:pPr>
            <a:endParaRPr lang="en-US" sz="24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222270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C972F3-6D44-44A3-6B4E-12806E260ACC}"/>
              </a:ext>
            </a:extLst>
          </p:cNvPr>
          <p:cNvSpPr>
            <a:spLocks noGrp="1"/>
          </p:cNvSpPr>
          <p:nvPr>
            <p:ph type="title"/>
          </p:nvPr>
        </p:nvSpPr>
        <p:spPr>
          <a:xfrm>
            <a:off x="838200" y="365126"/>
            <a:ext cx="10515600" cy="962230"/>
          </a:xfrm>
        </p:spPr>
        <p:txBody>
          <a:bodyPr/>
          <a:lstStyle/>
          <a:p>
            <a:r>
              <a:rPr lang="en-US" b="1">
                <a:latin typeface="Times New Roman" panose="02020603050405020304" pitchFamily="18" charset="0"/>
                <a:cs typeface="Times New Roman" panose="02020603050405020304" pitchFamily="18" charset="0"/>
              </a:rPr>
              <a:t>Introduction</a:t>
            </a:r>
          </a:p>
        </p:txBody>
      </p:sp>
      <p:sp>
        <p:nvSpPr>
          <p:cNvPr id="3" name="Content Placeholder 2">
            <a:extLst>
              <a:ext uri="{FF2B5EF4-FFF2-40B4-BE49-F238E27FC236}">
                <a16:creationId xmlns:a16="http://schemas.microsoft.com/office/drawing/2014/main" id="{B74ED6ED-8DEE-1B10-AA51-B74C80D60E61}"/>
              </a:ext>
            </a:extLst>
          </p:cNvPr>
          <p:cNvSpPr>
            <a:spLocks noGrp="1"/>
          </p:cNvSpPr>
          <p:nvPr>
            <p:ph idx="1"/>
          </p:nvPr>
        </p:nvSpPr>
        <p:spPr>
          <a:xfrm>
            <a:off x="838200" y="1474839"/>
            <a:ext cx="10515600" cy="4702124"/>
          </a:xfrm>
        </p:spPr>
        <p:txBody>
          <a:bodyPr>
            <a:normAutofit/>
          </a:bodyPr>
          <a:lstStyle/>
          <a:p>
            <a:pPr algn="just"/>
            <a:r>
              <a:rPr lang="en-US" sz="3200" b="0" i="0">
                <a:effectLst/>
                <a:latin typeface="Times New Roman" panose="02020603050405020304" pitchFamily="18" charset="0"/>
                <a:cs typeface="Times New Roman" panose="02020603050405020304" pitchFamily="18" charset="0"/>
              </a:rPr>
              <a:t>Topology defines the structure of the network of how all the components are interconnected to each other. </a:t>
            </a:r>
          </a:p>
          <a:p>
            <a:pPr algn="just"/>
            <a:r>
              <a:rPr lang="en-US" sz="3200" b="0" i="0">
                <a:effectLst/>
                <a:latin typeface="Times New Roman" panose="02020603050405020304" pitchFamily="18" charset="0"/>
                <a:cs typeface="Times New Roman" panose="02020603050405020304" pitchFamily="18" charset="0"/>
              </a:rPr>
              <a:t>There are two types of topology: physical and logical topology.</a:t>
            </a:r>
          </a:p>
          <a:p>
            <a:pPr algn="just"/>
            <a:r>
              <a:rPr lang="en-US" sz="3200" b="0" i="0">
                <a:effectLst/>
                <a:latin typeface="Times New Roman" panose="02020603050405020304" pitchFamily="18" charset="0"/>
                <a:cs typeface="Times New Roman" panose="02020603050405020304" pitchFamily="18" charset="0"/>
              </a:rPr>
              <a:t>Physical topology is the geometric representation of all the nodes in a network. </a:t>
            </a:r>
          </a:p>
          <a:p>
            <a:pPr algn="just"/>
            <a:r>
              <a:rPr lang="en-US" sz="3200" b="0" i="0">
                <a:effectLst/>
                <a:latin typeface="Times New Roman" panose="02020603050405020304" pitchFamily="18" charset="0"/>
                <a:cs typeface="Times New Roman" panose="02020603050405020304" pitchFamily="18" charset="0"/>
              </a:rPr>
              <a:t>There are six types of network topology which are Bus Topology, Ring Topology, Tree Topology, Star Topology, Mesh Topology, and Hybrid Topology.</a:t>
            </a:r>
            <a:endParaRPr lang="en-US" sz="44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901773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15A974A-81B2-4CBF-27F3-06F5B5A573AF}"/>
              </a:ext>
            </a:extLst>
          </p:cNvPr>
          <p:cNvPicPr>
            <a:picLocks noChangeAspect="1"/>
          </p:cNvPicPr>
          <p:nvPr/>
        </p:nvPicPr>
        <p:blipFill rotWithShape="1">
          <a:blip r:embed="rId2"/>
          <a:srcRect l="7499" t="24637" r="37473" b="36087"/>
          <a:stretch/>
        </p:blipFill>
        <p:spPr>
          <a:xfrm>
            <a:off x="914400" y="1689652"/>
            <a:ext cx="10075745" cy="4045226"/>
          </a:xfrm>
          <a:prstGeom prst="rect">
            <a:avLst/>
          </a:prstGeom>
        </p:spPr>
      </p:pic>
    </p:spTree>
    <p:extLst>
      <p:ext uri="{BB962C8B-B14F-4D97-AF65-F5344CB8AC3E}">
        <p14:creationId xmlns:p14="http://schemas.microsoft.com/office/powerpoint/2010/main" val="5886041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F2F5D48-0B3E-2FEB-AFFC-9E054F409D7F}"/>
              </a:ext>
            </a:extLst>
          </p:cNvPr>
          <p:cNvPicPr>
            <a:picLocks noChangeAspect="1"/>
          </p:cNvPicPr>
          <p:nvPr/>
        </p:nvPicPr>
        <p:blipFill rotWithShape="1">
          <a:blip r:embed="rId2"/>
          <a:srcRect l="6685" t="24058" r="39103" b="31594"/>
          <a:stretch/>
        </p:blipFill>
        <p:spPr>
          <a:xfrm>
            <a:off x="982317" y="824948"/>
            <a:ext cx="10227366" cy="4706127"/>
          </a:xfrm>
          <a:prstGeom prst="rect">
            <a:avLst/>
          </a:prstGeom>
        </p:spPr>
      </p:pic>
    </p:spTree>
    <p:extLst>
      <p:ext uri="{BB962C8B-B14F-4D97-AF65-F5344CB8AC3E}">
        <p14:creationId xmlns:p14="http://schemas.microsoft.com/office/powerpoint/2010/main" val="42922441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16CD37E-5A4F-2B1B-2F71-97B2BA66EDED}"/>
              </a:ext>
            </a:extLst>
          </p:cNvPr>
          <p:cNvPicPr>
            <a:picLocks noChangeAspect="1"/>
          </p:cNvPicPr>
          <p:nvPr/>
        </p:nvPicPr>
        <p:blipFill rotWithShape="1">
          <a:blip r:embed="rId2"/>
          <a:srcRect l="8478" t="24927" r="41793" b="26811"/>
          <a:stretch/>
        </p:blipFill>
        <p:spPr>
          <a:xfrm>
            <a:off x="1244419" y="929309"/>
            <a:ext cx="9158025" cy="4999382"/>
          </a:xfrm>
          <a:prstGeom prst="rect">
            <a:avLst/>
          </a:prstGeom>
        </p:spPr>
      </p:pic>
    </p:spTree>
    <p:extLst>
      <p:ext uri="{BB962C8B-B14F-4D97-AF65-F5344CB8AC3E}">
        <p14:creationId xmlns:p14="http://schemas.microsoft.com/office/powerpoint/2010/main" val="1807807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5AEC857-8619-FF83-1237-C632AEDBC310}"/>
              </a:ext>
            </a:extLst>
          </p:cNvPr>
          <p:cNvSpPr txBox="1"/>
          <p:nvPr/>
        </p:nvSpPr>
        <p:spPr>
          <a:xfrm>
            <a:off x="663677" y="243512"/>
            <a:ext cx="9910915" cy="6309420"/>
          </a:xfrm>
          <a:prstGeom prst="rect">
            <a:avLst/>
          </a:prstGeom>
          <a:noFill/>
        </p:spPr>
        <p:txBody>
          <a:bodyPr wrap="square">
            <a:spAutoFit/>
          </a:bodyPr>
          <a:lstStyle/>
          <a:p>
            <a:pPr marL="342900" indent="-342900" algn="just">
              <a:buFont typeface="Arial" panose="020B0604020202020204" pitchFamily="34" charset="0"/>
              <a:buChar char="•"/>
            </a:pPr>
            <a:r>
              <a:rPr lang="en-US" sz="3200">
                <a:latin typeface="Times New Roman" panose="02020603050405020304" pitchFamily="18" charset="0"/>
                <a:cs typeface="Times New Roman" panose="02020603050405020304" pitchFamily="18" charset="0"/>
              </a:rPr>
              <a:t>In this topology, multiple paths exist between end devices. Based on paths, a mesh topology can be divided into two types; fully meshed and partially meshed. </a:t>
            </a:r>
          </a:p>
          <a:p>
            <a:pPr marL="342900" indent="-342900" algn="just">
              <a:buFont typeface="Arial" panose="020B0604020202020204" pitchFamily="34" charset="0"/>
              <a:buChar char="•"/>
            </a:pPr>
            <a:r>
              <a:rPr lang="en-US" sz="3200">
                <a:latin typeface="Times New Roman" panose="02020603050405020304" pitchFamily="18" charset="0"/>
                <a:cs typeface="Times New Roman" panose="02020603050405020304" pitchFamily="18" charset="0"/>
              </a:rPr>
              <a:t>I</a:t>
            </a:r>
            <a:r>
              <a:rPr lang="en-US" sz="3200">
                <a:solidFill>
                  <a:srgbClr val="FF0000"/>
                </a:solidFill>
                <a:latin typeface="Times New Roman" panose="02020603050405020304" pitchFamily="18" charset="0"/>
                <a:cs typeface="Times New Roman" panose="02020603050405020304" pitchFamily="18" charset="0"/>
              </a:rPr>
              <a:t>f a direct path exists from each end device to every other end device in the network, it’s a fully meshed topology</a:t>
            </a:r>
            <a:r>
              <a:rPr lang="en-US" sz="3200">
                <a:latin typeface="Times New Roman" panose="02020603050405020304" pitchFamily="18" charset="0"/>
                <a:cs typeface="Times New Roman" panose="02020603050405020304" pitchFamily="18" charset="0"/>
              </a:rPr>
              <a:t>. </a:t>
            </a:r>
          </a:p>
          <a:p>
            <a:pPr marL="342900" indent="-342900" algn="just">
              <a:buFont typeface="Arial" panose="020B0604020202020204" pitchFamily="34" charset="0"/>
              <a:buChar char="•"/>
            </a:pPr>
            <a:r>
              <a:rPr lang="en-US" sz="3200">
                <a:latin typeface="Times New Roman" panose="02020603050405020304" pitchFamily="18" charset="0"/>
                <a:cs typeface="Times New Roman" panose="02020603050405020304" pitchFamily="18" charset="0"/>
              </a:rPr>
              <a:t>If multiple paths exist between the end devices in the network, it’s a partially meshed topology.</a:t>
            </a:r>
          </a:p>
          <a:p>
            <a:pPr marL="342900" indent="-342900" algn="just">
              <a:buFont typeface="Arial" panose="020B0604020202020204" pitchFamily="34" charset="0"/>
              <a:buChar char="•"/>
            </a:pPr>
            <a:r>
              <a:rPr kumimoji="0" lang="en-US" altLang="en-US" sz="3200" b="0" i="0" u="none" strike="noStrike" cap="none" normalizeH="0" baseline="0">
                <a:ln>
                  <a:noFill/>
                </a:ln>
                <a:effectLst/>
                <a:latin typeface="Times New Roman" panose="02020603050405020304" pitchFamily="18" charset="0"/>
                <a:cs typeface="Times New Roman" panose="02020603050405020304" pitchFamily="18" charset="0"/>
              </a:rPr>
              <a:t>Required connections = n * (n-1)/2, </a:t>
            </a:r>
            <a:r>
              <a:rPr lang="en-US" sz="3200" b="0" i="1">
                <a:solidFill>
                  <a:srgbClr val="212529"/>
                </a:solidFill>
                <a:effectLst/>
                <a:latin typeface="Times New Roman" panose="02020603050405020304" pitchFamily="18" charset="0"/>
                <a:cs typeface="Times New Roman" panose="02020603050405020304" pitchFamily="18" charset="0"/>
              </a:rPr>
              <a:t>Here, </a:t>
            </a:r>
            <a:r>
              <a:rPr lang="en-US" sz="3200" b="1" i="1">
                <a:effectLst/>
                <a:latin typeface="Times New Roman" panose="02020603050405020304" pitchFamily="18" charset="0"/>
                <a:cs typeface="Times New Roman" panose="02020603050405020304" pitchFamily="18" charset="0"/>
              </a:rPr>
              <a:t>n</a:t>
            </a:r>
            <a:r>
              <a:rPr lang="en-US" sz="3200" b="0" i="1">
                <a:effectLst/>
                <a:latin typeface="Times New Roman" panose="02020603050405020304" pitchFamily="18" charset="0"/>
                <a:cs typeface="Times New Roman" panose="02020603050405020304" pitchFamily="18" charset="0"/>
              </a:rPr>
              <a:t> is the </a:t>
            </a:r>
            <a:r>
              <a:rPr lang="en-US" sz="3200" b="0">
                <a:effectLst/>
                <a:latin typeface="Times New Roman" panose="02020603050405020304" pitchFamily="18" charset="0"/>
                <a:cs typeface="Times New Roman" panose="02020603050405020304" pitchFamily="18" charset="0"/>
              </a:rPr>
              <a:t>number of end devices or locations.</a:t>
            </a:r>
          </a:p>
          <a:p>
            <a:pPr marL="342900" indent="-342900" algn="just">
              <a:buFont typeface="Arial" panose="020B0604020202020204" pitchFamily="34" charset="0"/>
              <a:buChar char="•"/>
            </a:pPr>
            <a:r>
              <a:rPr lang="en-US" sz="2800" b="0">
                <a:effectLst/>
                <a:latin typeface="Times New Roman" panose="02020603050405020304" pitchFamily="18" charset="0"/>
                <a:cs typeface="Times New Roman" panose="02020603050405020304" pitchFamily="18" charset="0"/>
              </a:rPr>
              <a:t>For example, to make a fully meshed network of 4 end devices, we need 4*(4-1)/2 = 6 connections.</a:t>
            </a:r>
            <a:endParaRPr kumimoji="0" lang="en-US" altLang="en-US" sz="2800" b="0" u="none" strike="noStrike" cap="none" normalizeH="0" baseline="0">
              <a:ln>
                <a:noFill/>
              </a:ln>
              <a:effectLst/>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endParaRPr lang="en-US" sz="320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endParaRPr lang="en-US" sz="24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161888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descr="mesh topology">
            <a:extLst>
              <a:ext uri="{FF2B5EF4-FFF2-40B4-BE49-F238E27FC236}">
                <a16:creationId xmlns:a16="http://schemas.microsoft.com/office/drawing/2014/main" id="{6DA331C3-2E32-87CC-EBD6-D1C262B7D61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6945" y="486696"/>
            <a:ext cx="9468465" cy="544215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CC24FDF0-0E9B-B53C-0DF5-BA2EBDA195A9}"/>
              </a:ext>
            </a:extLst>
          </p:cNvPr>
          <p:cNvSpPr txBox="1"/>
          <p:nvPr/>
        </p:nvSpPr>
        <p:spPr>
          <a:xfrm>
            <a:off x="424015" y="5909639"/>
            <a:ext cx="9781869" cy="646331"/>
          </a:xfrm>
          <a:prstGeom prst="rect">
            <a:avLst/>
          </a:prstGeom>
          <a:noFill/>
        </p:spPr>
        <p:txBody>
          <a:bodyPr wrap="square">
            <a:spAutoFit/>
          </a:bodyPr>
          <a:lstStyle/>
          <a:p>
            <a:r>
              <a:rPr lang="en-US" b="0" i="0">
                <a:effectLst/>
                <a:latin typeface="Times New Roman" panose="02020603050405020304" pitchFamily="18" charset="0"/>
                <a:cs typeface="Times New Roman" panose="02020603050405020304" pitchFamily="18" charset="0"/>
              </a:rPr>
              <a:t>Mesh topology is commonly used in the WAN network for backup purposes. This topology is not used in the LAN network implementations.</a:t>
            </a:r>
            <a:endParaRPr lang="en-US">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730749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ED99055-C83D-775E-5ED2-4083CDF9BF88}"/>
              </a:ext>
            </a:extLst>
          </p:cNvPr>
          <p:cNvPicPr>
            <a:picLocks noChangeAspect="1"/>
          </p:cNvPicPr>
          <p:nvPr/>
        </p:nvPicPr>
        <p:blipFill rotWithShape="1">
          <a:blip r:embed="rId2"/>
          <a:srcRect l="8070" t="27101" r="38532" b="44203"/>
          <a:stretch/>
        </p:blipFill>
        <p:spPr>
          <a:xfrm>
            <a:off x="983973" y="1858616"/>
            <a:ext cx="9978887" cy="3016519"/>
          </a:xfrm>
          <a:prstGeom prst="rect">
            <a:avLst/>
          </a:prstGeom>
        </p:spPr>
      </p:pic>
    </p:spTree>
    <p:extLst>
      <p:ext uri="{BB962C8B-B14F-4D97-AF65-F5344CB8AC3E}">
        <p14:creationId xmlns:p14="http://schemas.microsoft.com/office/powerpoint/2010/main" val="37711233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9408A54-724F-86AD-481A-888EFBC9CAED}"/>
              </a:ext>
            </a:extLst>
          </p:cNvPr>
          <p:cNvSpPr txBox="1"/>
          <p:nvPr/>
        </p:nvSpPr>
        <p:spPr>
          <a:xfrm>
            <a:off x="1473062" y="289679"/>
            <a:ext cx="9245876" cy="3139321"/>
          </a:xfrm>
          <a:prstGeom prst="rect">
            <a:avLst/>
          </a:prstGeom>
          <a:noFill/>
        </p:spPr>
        <p:txBody>
          <a:bodyPr wrap="square">
            <a:spAutoFit/>
          </a:bodyPr>
          <a:lstStyle/>
          <a:p>
            <a:r>
              <a:rPr lang="en-US" sz="3600" b="1">
                <a:solidFill>
                  <a:srgbClr val="FF0000"/>
                </a:solidFill>
                <a:latin typeface="Times New Roman" panose="02020603050405020304" pitchFamily="18" charset="0"/>
                <a:cs typeface="Times New Roman" panose="02020603050405020304" pitchFamily="18" charset="0"/>
              </a:rPr>
              <a:t>Hybrid Topology</a:t>
            </a:r>
          </a:p>
          <a:p>
            <a:endParaRPr lang="en-US"/>
          </a:p>
          <a:p>
            <a:pPr algn="just"/>
            <a:r>
              <a:rPr lang="en-US" sz="2400">
                <a:latin typeface="Times New Roman" panose="02020603050405020304" pitchFamily="18" charset="0"/>
                <a:cs typeface="Times New Roman" panose="02020603050405020304" pitchFamily="18" charset="0"/>
              </a:rPr>
              <a:t>A network structure whose design contains more than one topology is said to be hybrid topology. </a:t>
            </a:r>
            <a:r>
              <a:rPr lang="en-US" sz="2400" b="0" i="0">
                <a:effectLst/>
                <a:latin typeface="Times New Roman" panose="02020603050405020304" pitchFamily="18" charset="0"/>
                <a:cs typeface="Times New Roman" panose="02020603050405020304" pitchFamily="18" charset="0"/>
              </a:rPr>
              <a:t>This topology is a mix of two or more topologies. For example, there are two networks; one is built from the star topology, and another is built from the bus topology. If we connect both networks to build a single large network, the topology of the new network will be known as the hybrid topology.</a:t>
            </a:r>
            <a:endParaRPr lang="en-IN" sz="240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5069C5C5-3AC5-E517-40FA-A5A5C1E8DE4B}"/>
              </a:ext>
            </a:extLst>
          </p:cNvPr>
          <p:cNvPicPr>
            <a:picLocks noChangeAspect="1"/>
          </p:cNvPicPr>
          <p:nvPr/>
        </p:nvPicPr>
        <p:blipFill rotWithShape="1">
          <a:blip r:embed="rId2"/>
          <a:srcRect l="8315" t="34492" r="40652" b="33768"/>
          <a:stretch/>
        </p:blipFill>
        <p:spPr>
          <a:xfrm>
            <a:off x="1679390" y="3611935"/>
            <a:ext cx="8450669" cy="2956386"/>
          </a:xfrm>
          <a:prstGeom prst="rect">
            <a:avLst/>
          </a:prstGeom>
        </p:spPr>
      </p:pic>
    </p:spTree>
    <p:extLst>
      <p:ext uri="{BB962C8B-B14F-4D97-AF65-F5344CB8AC3E}">
        <p14:creationId xmlns:p14="http://schemas.microsoft.com/office/powerpoint/2010/main" val="41655795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ybrid topology">
            <a:extLst>
              <a:ext uri="{FF2B5EF4-FFF2-40B4-BE49-F238E27FC236}">
                <a16:creationId xmlns:a16="http://schemas.microsoft.com/office/drawing/2014/main" id="{E0D2CA88-6D52-B0B4-EF81-4080D3D4F08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8141" y="517883"/>
            <a:ext cx="9040761" cy="42605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42401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EDBE9F7-8D0D-2B6A-843C-97F9E77AFAF8}"/>
              </a:ext>
            </a:extLst>
          </p:cNvPr>
          <p:cNvSpPr txBox="1"/>
          <p:nvPr/>
        </p:nvSpPr>
        <p:spPr>
          <a:xfrm>
            <a:off x="910711" y="663366"/>
            <a:ext cx="10268566" cy="2431435"/>
          </a:xfrm>
          <a:prstGeom prst="rect">
            <a:avLst/>
          </a:prstGeom>
          <a:noFill/>
        </p:spPr>
        <p:txBody>
          <a:bodyPr wrap="square">
            <a:spAutoFit/>
          </a:bodyPr>
          <a:lstStyle/>
          <a:p>
            <a:pPr algn="l"/>
            <a:r>
              <a:rPr lang="en-US" sz="4000" b="1" i="0">
                <a:solidFill>
                  <a:srgbClr val="FF0000"/>
                </a:solidFill>
                <a:effectLst/>
                <a:latin typeface="Times New Roman" panose="02020603050405020304" pitchFamily="18" charset="0"/>
                <a:cs typeface="Times New Roman" panose="02020603050405020304" pitchFamily="18" charset="0"/>
              </a:rPr>
              <a:t>Point-to-multipoint topology</a:t>
            </a:r>
          </a:p>
          <a:p>
            <a:pPr algn="just"/>
            <a:r>
              <a:rPr lang="en-US" sz="2800" b="0" i="0">
                <a:effectLst/>
                <a:latin typeface="Times New Roman" panose="02020603050405020304" pitchFamily="18" charset="0"/>
                <a:cs typeface="Times New Roman" panose="02020603050405020304" pitchFamily="18" charset="0"/>
              </a:rPr>
              <a:t>In this topology, an end device connects directly to multiple end devices in the network. Just like mesh topology, this topology is also used in the WAN network to connect multiple remote sites/locations/offices with a central site/location/office.</a:t>
            </a:r>
            <a:endParaRPr lang="en-US" sz="2800" b="1" i="0">
              <a:effectLst/>
              <a:latin typeface="Times New Roman" panose="02020603050405020304" pitchFamily="18" charset="0"/>
              <a:cs typeface="Times New Roman" panose="02020603050405020304" pitchFamily="18" charset="0"/>
            </a:endParaRPr>
          </a:p>
        </p:txBody>
      </p:sp>
      <p:pic>
        <p:nvPicPr>
          <p:cNvPr id="5122" name="Picture 2" descr="point to multipoint topology">
            <a:extLst>
              <a:ext uri="{FF2B5EF4-FFF2-40B4-BE49-F238E27FC236}">
                <a16:creationId xmlns:a16="http://schemas.microsoft.com/office/drawing/2014/main" id="{7DA21960-8678-2B9F-4B6C-B3CCDA2379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24889" y="3242284"/>
            <a:ext cx="3562350" cy="30998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82765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1BCBE8B-463F-3E2B-9396-4E3FA25DA38D}"/>
              </a:ext>
            </a:extLst>
          </p:cNvPr>
          <p:cNvSpPr txBox="1"/>
          <p:nvPr/>
        </p:nvSpPr>
        <p:spPr>
          <a:xfrm>
            <a:off x="588090" y="337059"/>
            <a:ext cx="10017843" cy="2062103"/>
          </a:xfrm>
          <a:prstGeom prst="rect">
            <a:avLst/>
          </a:prstGeom>
          <a:noFill/>
        </p:spPr>
        <p:txBody>
          <a:bodyPr wrap="square">
            <a:spAutoFit/>
          </a:bodyPr>
          <a:lstStyle/>
          <a:p>
            <a:pPr algn="l"/>
            <a:r>
              <a:rPr lang="en-US" sz="3200" b="1" i="0">
                <a:solidFill>
                  <a:srgbClr val="FF0000"/>
                </a:solidFill>
                <a:effectLst/>
                <a:latin typeface="Times New Roman" panose="02020603050405020304" pitchFamily="18" charset="0"/>
                <a:cs typeface="Times New Roman" panose="02020603050405020304" pitchFamily="18" charset="0"/>
              </a:rPr>
              <a:t>Point-to-point topology</a:t>
            </a:r>
          </a:p>
          <a:p>
            <a:pPr algn="just"/>
            <a:r>
              <a:rPr lang="en-US" sz="3200" b="0" i="0">
                <a:solidFill>
                  <a:srgbClr val="212529"/>
                </a:solidFill>
                <a:effectLst/>
                <a:latin typeface="Times New Roman" panose="02020603050405020304" pitchFamily="18" charset="0"/>
                <a:cs typeface="Times New Roman" panose="02020603050405020304" pitchFamily="18" charset="0"/>
              </a:rPr>
              <a:t>This is the simplest form of network topology. In this topology, two end devices directly connect. The following image shows a few examples of this topology.</a:t>
            </a:r>
            <a:endParaRPr lang="en-US" sz="3200" b="1" i="0">
              <a:solidFill>
                <a:srgbClr val="FF0000"/>
              </a:solidFill>
              <a:effectLst/>
              <a:latin typeface="Times New Roman" panose="02020603050405020304" pitchFamily="18" charset="0"/>
              <a:cs typeface="Times New Roman" panose="02020603050405020304" pitchFamily="18" charset="0"/>
            </a:endParaRPr>
          </a:p>
        </p:txBody>
      </p:sp>
      <p:pic>
        <p:nvPicPr>
          <p:cNvPr id="6146" name="Picture 2" descr="point to point topology">
            <a:extLst>
              <a:ext uri="{FF2B5EF4-FFF2-40B4-BE49-F238E27FC236}">
                <a16:creationId xmlns:a16="http://schemas.microsoft.com/office/drawing/2014/main" id="{6B68253C-20C6-D1B3-9BAA-89274A0129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32039" y="2728450"/>
            <a:ext cx="6343035" cy="35838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61748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1903FFB-614E-C754-E2B6-EB373C8F33BC}"/>
              </a:ext>
            </a:extLst>
          </p:cNvPr>
          <p:cNvPicPr>
            <a:picLocks noChangeAspect="1"/>
          </p:cNvPicPr>
          <p:nvPr/>
        </p:nvPicPr>
        <p:blipFill rotWithShape="1">
          <a:blip r:embed="rId2"/>
          <a:srcRect l="3098" t="9855" r="19783" b="7825"/>
          <a:stretch/>
        </p:blipFill>
        <p:spPr>
          <a:xfrm>
            <a:off x="1072597" y="606287"/>
            <a:ext cx="9840567" cy="5645426"/>
          </a:xfrm>
          <a:prstGeom prst="rect">
            <a:avLst/>
          </a:prstGeom>
        </p:spPr>
      </p:pic>
    </p:spTree>
    <p:extLst>
      <p:ext uri="{BB962C8B-B14F-4D97-AF65-F5344CB8AC3E}">
        <p14:creationId xmlns:p14="http://schemas.microsoft.com/office/powerpoint/2010/main" val="241603253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191E7D7-6E5C-3F9E-2833-111D91A31B69}"/>
              </a:ext>
            </a:extLst>
          </p:cNvPr>
          <p:cNvSpPr txBox="1"/>
          <p:nvPr/>
        </p:nvSpPr>
        <p:spPr>
          <a:xfrm>
            <a:off x="1329359" y="968273"/>
            <a:ext cx="6097656" cy="369332"/>
          </a:xfrm>
          <a:prstGeom prst="rect">
            <a:avLst/>
          </a:prstGeom>
          <a:noFill/>
        </p:spPr>
        <p:txBody>
          <a:bodyPr wrap="square">
            <a:spAutoFit/>
          </a:bodyPr>
          <a:lstStyle/>
          <a:p>
            <a:pPr algn="l" fontAlgn="base"/>
            <a:r>
              <a:rPr lang="en-IN" b="1" i="0">
                <a:solidFill>
                  <a:srgbClr val="273239"/>
                </a:solidFill>
                <a:effectLst/>
                <a:latin typeface="urw-din"/>
              </a:rPr>
              <a:t> Tree Topology :</a:t>
            </a:r>
          </a:p>
        </p:txBody>
      </p:sp>
      <p:sp>
        <p:nvSpPr>
          <p:cNvPr id="5" name="TextBox 4">
            <a:extLst>
              <a:ext uri="{FF2B5EF4-FFF2-40B4-BE49-F238E27FC236}">
                <a16:creationId xmlns:a16="http://schemas.microsoft.com/office/drawing/2014/main" id="{AA8594C4-3C3C-9B0A-B956-344ADD540556}"/>
              </a:ext>
            </a:extLst>
          </p:cNvPr>
          <p:cNvSpPr txBox="1"/>
          <p:nvPr/>
        </p:nvSpPr>
        <p:spPr>
          <a:xfrm>
            <a:off x="2492237" y="1495047"/>
            <a:ext cx="6097656" cy="369332"/>
          </a:xfrm>
          <a:prstGeom prst="rect">
            <a:avLst/>
          </a:prstGeom>
          <a:noFill/>
        </p:spPr>
        <p:txBody>
          <a:bodyPr wrap="square">
            <a:spAutoFit/>
          </a:bodyPr>
          <a:lstStyle/>
          <a:p>
            <a:r>
              <a:rPr lang="en-US"/>
              <a:t>This topology is the variation of Star topology. </a:t>
            </a:r>
            <a:endParaRPr lang="en-IN"/>
          </a:p>
        </p:txBody>
      </p:sp>
      <p:pic>
        <p:nvPicPr>
          <p:cNvPr id="6" name="Picture 5">
            <a:extLst>
              <a:ext uri="{FF2B5EF4-FFF2-40B4-BE49-F238E27FC236}">
                <a16:creationId xmlns:a16="http://schemas.microsoft.com/office/drawing/2014/main" id="{280A26A7-8315-E201-FDBD-F58D4B8D6A34}"/>
              </a:ext>
            </a:extLst>
          </p:cNvPr>
          <p:cNvPicPr>
            <a:picLocks noChangeAspect="1"/>
          </p:cNvPicPr>
          <p:nvPr/>
        </p:nvPicPr>
        <p:blipFill rotWithShape="1">
          <a:blip r:embed="rId2"/>
          <a:srcRect r="14418" b="21219"/>
          <a:stretch/>
        </p:blipFill>
        <p:spPr>
          <a:xfrm>
            <a:off x="2266121" y="2230675"/>
            <a:ext cx="7354958" cy="2762947"/>
          </a:xfrm>
          <a:prstGeom prst="rect">
            <a:avLst/>
          </a:prstGeom>
        </p:spPr>
      </p:pic>
      <p:sp>
        <p:nvSpPr>
          <p:cNvPr id="8" name="TextBox 7">
            <a:extLst>
              <a:ext uri="{FF2B5EF4-FFF2-40B4-BE49-F238E27FC236}">
                <a16:creationId xmlns:a16="http://schemas.microsoft.com/office/drawing/2014/main" id="{65D80120-9B59-C5BB-7601-6ACB8EE9BD63}"/>
              </a:ext>
            </a:extLst>
          </p:cNvPr>
          <p:cNvSpPr txBox="1"/>
          <p:nvPr/>
        </p:nvSpPr>
        <p:spPr>
          <a:xfrm>
            <a:off x="2492237" y="5451470"/>
            <a:ext cx="6097656" cy="646331"/>
          </a:xfrm>
          <a:prstGeom prst="rect">
            <a:avLst/>
          </a:prstGeom>
          <a:noFill/>
        </p:spPr>
        <p:txBody>
          <a:bodyPr wrap="square">
            <a:spAutoFit/>
          </a:bodyPr>
          <a:lstStyle/>
          <a:p>
            <a:pPr algn="l" fontAlgn="base">
              <a:buFont typeface="Arial" panose="020B0604020202020204" pitchFamily="34" charset="0"/>
              <a:buChar char="•"/>
            </a:pPr>
            <a:r>
              <a:rPr lang="en-US" b="0" i="0">
                <a:solidFill>
                  <a:srgbClr val="273239"/>
                </a:solidFill>
                <a:effectLst/>
                <a:latin typeface="urw-din"/>
              </a:rPr>
              <a:t>If the central hub gets fails the entire system fails.</a:t>
            </a:r>
          </a:p>
          <a:p>
            <a:pPr algn="l" fontAlgn="base">
              <a:buFont typeface="Arial" panose="020B0604020202020204" pitchFamily="34" charset="0"/>
              <a:buChar char="•"/>
            </a:pPr>
            <a:r>
              <a:rPr lang="en-US" b="0" i="0">
                <a:solidFill>
                  <a:srgbClr val="273239"/>
                </a:solidFill>
                <a:effectLst/>
                <a:latin typeface="urw-din"/>
              </a:rPr>
              <a:t>The cost is high because of cabling.</a:t>
            </a:r>
          </a:p>
        </p:txBody>
      </p:sp>
    </p:spTree>
    <p:extLst>
      <p:ext uri="{BB962C8B-B14F-4D97-AF65-F5344CB8AC3E}">
        <p14:creationId xmlns:p14="http://schemas.microsoft.com/office/powerpoint/2010/main" val="28361968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3F86DD0-BA62-1008-D3C1-019C9C064D23}"/>
              </a:ext>
            </a:extLst>
          </p:cNvPr>
          <p:cNvPicPr>
            <a:picLocks noChangeAspect="1"/>
          </p:cNvPicPr>
          <p:nvPr/>
        </p:nvPicPr>
        <p:blipFill rotWithShape="1">
          <a:blip r:embed="rId2"/>
          <a:srcRect l="1793" t="9420" r="14402" b="8116"/>
          <a:stretch/>
        </p:blipFill>
        <p:spPr>
          <a:xfrm>
            <a:off x="1063486" y="601316"/>
            <a:ext cx="10217427" cy="5655367"/>
          </a:xfrm>
          <a:prstGeom prst="rect">
            <a:avLst/>
          </a:prstGeom>
        </p:spPr>
      </p:pic>
    </p:spTree>
    <p:extLst>
      <p:ext uri="{BB962C8B-B14F-4D97-AF65-F5344CB8AC3E}">
        <p14:creationId xmlns:p14="http://schemas.microsoft.com/office/powerpoint/2010/main" val="32684450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Computer Network Topologies">
            <a:extLst>
              <a:ext uri="{FF2B5EF4-FFF2-40B4-BE49-F238E27FC236}">
                <a16:creationId xmlns:a16="http://schemas.microsoft.com/office/drawing/2014/main" id="{F0FF1ABF-7509-41DC-852B-CCF4A4FD5F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5059" y="811161"/>
            <a:ext cx="7288930" cy="48817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73643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83712F1-7A0F-14FD-E2FE-F36F92F9EB8F}"/>
              </a:ext>
            </a:extLst>
          </p:cNvPr>
          <p:cNvPicPr>
            <a:picLocks noChangeAspect="1"/>
          </p:cNvPicPr>
          <p:nvPr/>
        </p:nvPicPr>
        <p:blipFill rotWithShape="1">
          <a:blip r:embed="rId2"/>
          <a:srcRect l="7337" t="22899" r="39755" b="32029"/>
          <a:stretch/>
        </p:blipFill>
        <p:spPr>
          <a:xfrm>
            <a:off x="1176131" y="983974"/>
            <a:ext cx="10204638" cy="4890051"/>
          </a:xfrm>
          <a:prstGeom prst="rect">
            <a:avLst/>
          </a:prstGeom>
        </p:spPr>
      </p:pic>
    </p:spTree>
    <p:extLst>
      <p:ext uri="{BB962C8B-B14F-4D97-AF65-F5344CB8AC3E}">
        <p14:creationId xmlns:p14="http://schemas.microsoft.com/office/powerpoint/2010/main" val="8185862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bus topology">
            <a:extLst>
              <a:ext uri="{FF2B5EF4-FFF2-40B4-BE49-F238E27FC236}">
                <a16:creationId xmlns:a16="http://schemas.microsoft.com/office/drawing/2014/main" id="{583E1B40-51C2-36DC-28ED-81A2D5BC1B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24188" y="1500188"/>
            <a:ext cx="6143625" cy="3876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18407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427AD4D-AD3F-DB3A-4F83-AEE6FD06F835}"/>
              </a:ext>
            </a:extLst>
          </p:cNvPr>
          <p:cNvPicPr>
            <a:picLocks noChangeAspect="1"/>
          </p:cNvPicPr>
          <p:nvPr/>
        </p:nvPicPr>
        <p:blipFill rotWithShape="1">
          <a:blip r:embed="rId2"/>
          <a:srcRect l="8396" t="26522" r="39023" b="24637"/>
          <a:stretch/>
        </p:blipFill>
        <p:spPr>
          <a:xfrm>
            <a:off x="1271381" y="1164535"/>
            <a:ext cx="9730408" cy="5083950"/>
          </a:xfrm>
          <a:prstGeom prst="rect">
            <a:avLst/>
          </a:prstGeom>
        </p:spPr>
      </p:pic>
    </p:spTree>
    <p:extLst>
      <p:ext uri="{BB962C8B-B14F-4D97-AF65-F5344CB8AC3E}">
        <p14:creationId xmlns:p14="http://schemas.microsoft.com/office/powerpoint/2010/main" val="35275195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FF61301-86E3-EA54-E079-4AD91B8D1986}"/>
              </a:ext>
            </a:extLst>
          </p:cNvPr>
          <p:cNvSpPr txBox="1"/>
          <p:nvPr/>
        </p:nvSpPr>
        <p:spPr>
          <a:xfrm>
            <a:off x="707921" y="938500"/>
            <a:ext cx="11194027" cy="4031873"/>
          </a:xfrm>
          <a:prstGeom prst="rect">
            <a:avLst/>
          </a:prstGeom>
          <a:noFill/>
        </p:spPr>
        <p:txBody>
          <a:bodyPr wrap="square">
            <a:spAutoFit/>
          </a:bodyPr>
          <a:lstStyle/>
          <a:p>
            <a:pPr marL="342900" indent="-342900" algn="just">
              <a:buFont typeface="Arial" panose="020B0604020202020204" pitchFamily="34" charset="0"/>
              <a:buChar char="•"/>
            </a:pPr>
            <a:r>
              <a:rPr lang="en-US" sz="3200">
                <a:latin typeface="Times New Roman" panose="02020603050405020304" pitchFamily="18" charset="0"/>
                <a:cs typeface="Times New Roman" panose="02020603050405020304" pitchFamily="18" charset="0"/>
              </a:rPr>
              <a:t>In this topology, all computers connect through a single continuous coaxial cable. This cable is known as the backbone cable. </a:t>
            </a:r>
          </a:p>
          <a:p>
            <a:pPr marL="342900" indent="-342900" algn="just">
              <a:buFont typeface="Arial" panose="020B0604020202020204" pitchFamily="34" charset="0"/>
              <a:buChar char="•"/>
            </a:pPr>
            <a:r>
              <a:rPr lang="en-US" sz="3200">
                <a:latin typeface="Times New Roman" panose="02020603050405020304" pitchFamily="18" charset="0"/>
                <a:cs typeface="Times New Roman" panose="02020603050405020304" pitchFamily="18" charset="0"/>
              </a:rPr>
              <a:t>Both ends of the backbone cable are terminated through the terminators. To connect a computer to the backbone cable, a drop cable is used. </a:t>
            </a:r>
          </a:p>
          <a:p>
            <a:pPr marL="342900" indent="-342900" algn="just">
              <a:buFont typeface="Arial" panose="020B0604020202020204" pitchFamily="34" charset="0"/>
              <a:buChar char="•"/>
            </a:pPr>
            <a:r>
              <a:rPr lang="en-US" sz="3200">
                <a:latin typeface="Times New Roman" panose="02020603050405020304" pitchFamily="18" charset="0"/>
                <a:cs typeface="Times New Roman" panose="02020603050405020304" pitchFamily="18" charset="0"/>
              </a:rPr>
              <a:t>To connect the drop cable to the computer and backbone cable, the BNC plug and BNC T connector are used respectively.</a:t>
            </a:r>
          </a:p>
        </p:txBody>
      </p:sp>
    </p:spTree>
    <p:extLst>
      <p:ext uri="{BB962C8B-B14F-4D97-AF65-F5344CB8AC3E}">
        <p14:creationId xmlns:p14="http://schemas.microsoft.com/office/powerpoint/2010/main" val="354658839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A0203E1839720B4A8CBE8A8B0D66C0B2" ma:contentTypeVersion="5" ma:contentTypeDescription="Create a new document." ma:contentTypeScope="" ma:versionID="eb847e851ce1af34f76cd4f31bed0aa1">
  <xsd:schema xmlns:xsd="http://www.w3.org/2001/XMLSchema" xmlns:xs="http://www.w3.org/2001/XMLSchema" xmlns:p="http://schemas.microsoft.com/office/2006/metadata/properties" xmlns:ns2="0ac594e5-60c5-4fa7-85bd-964edfb3e519" xmlns:ns3="b732c48c-cbf7-4c99-880f-279e91b1e121" targetNamespace="http://schemas.microsoft.com/office/2006/metadata/properties" ma:root="true" ma:fieldsID="97afe3e7c3d477f69993a85213c5faed" ns2:_="" ns3:_="">
    <xsd:import namespace="0ac594e5-60c5-4fa7-85bd-964edfb3e519"/>
    <xsd:import namespace="b732c48c-cbf7-4c99-880f-279e91b1e121"/>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ac594e5-60c5-4fa7-85bd-964edfb3e51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732c48c-cbf7-4c99-880f-279e91b1e121"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B81E9690-593F-4374-A78A-05EDAB3BCEFE}">
  <ds:schemaRefs>
    <ds:schemaRef ds:uri="http://schemas.microsoft.com/sharepoint/v3/contenttype/forms"/>
  </ds:schemaRefs>
</ds:datastoreItem>
</file>

<file path=customXml/itemProps2.xml><?xml version="1.0" encoding="utf-8"?>
<ds:datastoreItem xmlns:ds="http://schemas.openxmlformats.org/officeDocument/2006/customXml" ds:itemID="{971B0BBF-A84E-401C-B9BD-D1950452B79A}">
  <ds:schemaRefs>
    <ds:schemaRef ds:uri="0ac594e5-60c5-4fa7-85bd-964edfb3e519"/>
    <ds:schemaRef ds:uri="b732c48c-cbf7-4c99-880f-279e91b1e121"/>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EA180E6F-B597-4EC7-8F1E-3774B7A7A940}">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30</Slides>
  <Notes>0</Notes>
  <HiddenSlides>0</HiddenSlides>
  <ScaleCrop>false</ScaleCrop>
  <HeadingPairs>
    <vt:vector size="4" baseType="variant">
      <vt:variant>
        <vt:lpstr>Theme</vt:lpstr>
      </vt:variant>
      <vt:variant>
        <vt:i4>1</vt:i4>
      </vt:variant>
      <vt:variant>
        <vt:lpstr>Slide Titles</vt:lpstr>
      </vt:variant>
      <vt:variant>
        <vt:i4>30</vt:i4>
      </vt:variant>
    </vt:vector>
  </HeadingPairs>
  <TitlesOfParts>
    <vt:vector size="31" baseType="lpstr">
      <vt:lpstr>Office Theme</vt:lpstr>
      <vt:lpstr>PowerPoint Presentation</vt:lpstr>
      <vt:lpstr>Introduction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azees mm</dc:creator>
  <cp:revision>6</cp:revision>
  <dcterms:created xsi:type="dcterms:W3CDTF">2022-06-10T09:21:54Z</dcterms:created>
  <dcterms:modified xsi:type="dcterms:W3CDTF">2023-08-09T10:07:42Z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0x010100A0203E1839720B4A8CBE8A8B0D66C0B2</vt:lpwstr>
  </property>
</Properties>
</file>